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107"/>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70" r:id="rId14"/>
    <p:sldId id="273" r:id="rId15"/>
    <p:sldId id="274" r:id="rId16"/>
    <p:sldId id="275" r:id="rId17"/>
    <p:sldId id="276" r:id="rId18"/>
    <p:sldId id="277" r:id="rId19"/>
    <p:sldId id="344" r:id="rId20"/>
    <p:sldId id="278" r:id="rId21"/>
    <p:sldId id="280" r:id="rId22"/>
    <p:sldId id="279" r:id="rId23"/>
    <p:sldId id="346" r:id="rId24"/>
    <p:sldId id="347" r:id="rId25"/>
    <p:sldId id="348" r:id="rId26"/>
    <p:sldId id="349" r:id="rId27"/>
    <p:sldId id="324" r:id="rId28"/>
    <p:sldId id="282" r:id="rId29"/>
    <p:sldId id="283" r:id="rId30"/>
    <p:sldId id="284" r:id="rId31"/>
    <p:sldId id="285" r:id="rId32"/>
    <p:sldId id="286" r:id="rId33"/>
    <p:sldId id="287" r:id="rId34"/>
    <p:sldId id="288" r:id="rId35"/>
    <p:sldId id="351" r:id="rId36"/>
    <p:sldId id="352" r:id="rId37"/>
    <p:sldId id="353" r:id="rId38"/>
    <p:sldId id="354" r:id="rId39"/>
    <p:sldId id="355" r:id="rId40"/>
    <p:sldId id="356" r:id="rId41"/>
    <p:sldId id="315" r:id="rId42"/>
    <p:sldId id="358" r:id="rId43"/>
    <p:sldId id="316" r:id="rId44"/>
    <p:sldId id="359" r:id="rId45"/>
    <p:sldId id="317" r:id="rId46"/>
    <p:sldId id="318" r:id="rId47"/>
    <p:sldId id="357" r:id="rId48"/>
    <p:sldId id="289" r:id="rId49"/>
    <p:sldId id="292" r:id="rId50"/>
    <p:sldId id="295" r:id="rId51"/>
    <p:sldId id="296" r:id="rId52"/>
    <p:sldId id="297" r:id="rId53"/>
    <p:sldId id="293" r:id="rId54"/>
    <p:sldId id="294" r:id="rId55"/>
    <p:sldId id="298" r:id="rId56"/>
    <p:sldId id="299" r:id="rId57"/>
    <p:sldId id="345" r:id="rId58"/>
    <p:sldId id="365" r:id="rId59"/>
    <p:sldId id="364" r:id="rId60"/>
    <p:sldId id="366" r:id="rId61"/>
    <p:sldId id="367" r:id="rId62"/>
    <p:sldId id="368" r:id="rId63"/>
    <p:sldId id="369" r:id="rId64"/>
    <p:sldId id="300" r:id="rId65"/>
    <p:sldId id="370" r:id="rId66"/>
    <p:sldId id="371" r:id="rId67"/>
    <p:sldId id="303" r:id="rId68"/>
    <p:sldId id="372" r:id="rId69"/>
    <p:sldId id="373" r:id="rId70"/>
    <p:sldId id="374" r:id="rId71"/>
    <p:sldId id="350" r:id="rId72"/>
    <p:sldId id="307" r:id="rId73"/>
    <p:sldId id="376" r:id="rId74"/>
    <p:sldId id="308" r:id="rId75"/>
    <p:sldId id="309" r:id="rId76"/>
    <p:sldId id="377" r:id="rId77"/>
    <p:sldId id="378" r:id="rId78"/>
    <p:sldId id="379" r:id="rId79"/>
    <p:sldId id="380" r:id="rId80"/>
    <p:sldId id="375" r:id="rId81"/>
    <p:sldId id="381" r:id="rId82"/>
    <p:sldId id="382" r:id="rId83"/>
    <p:sldId id="383" r:id="rId84"/>
    <p:sldId id="319" r:id="rId85"/>
    <p:sldId id="384" r:id="rId86"/>
    <p:sldId id="385" r:id="rId87"/>
    <p:sldId id="386" r:id="rId88"/>
    <p:sldId id="321" r:id="rId89"/>
    <p:sldId id="389" r:id="rId90"/>
    <p:sldId id="322" r:id="rId91"/>
    <p:sldId id="387" r:id="rId92"/>
    <p:sldId id="360" r:id="rId93"/>
    <p:sldId id="361" r:id="rId94"/>
    <p:sldId id="388" r:id="rId95"/>
    <p:sldId id="362" r:id="rId96"/>
    <p:sldId id="326" r:id="rId97"/>
    <p:sldId id="327" r:id="rId98"/>
    <p:sldId id="336" r:id="rId99"/>
    <p:sldId id="363" r:id="rId100"/>
    <p:sldId id="337" r:id="rId101"/>
    <p:sldId id="338" r:id="rId102"/>
    <p:sldId id="339" r:id="rId103"/>
    <p:sldId id="341" r:id="rId104"/>
    <p:sldId id="342" r:id="rId105"/>
    <p:sldId id="343"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7677D-46A5-47D8-B259-B26E7A43FF81}" v="156" dt="2023-07-08T19:23:07.221"/>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524" autoAdjust="0"/>
  </p:normalViewPr>
  <p:slideViewPr>
    <p:cSldViewPr snapToGrid="0">
      <p:cViewPr varScale="1">
        <p:scale>
          <a:sx n="114" d="100"/>
          <a:sy n="114" d="100"/>
        </p:scale>
        <p:origin x="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7E31C-5C46-466F-A1D5-3C7A5571DFA0}" type="datetimeFigureOut">
              <a:rPr lang="en-US" smtClean="0"/>
              <a:t>7/9/23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B1D9A-418C-4AE3-ACDE-652CA3736181}" type="slidenum">
              <a:rPr lang="en-US" smtClean="0"/>
              <a:t>‹#›</a:t>
            </a:fld>
            <a:endParaRPr lang="en-US"/>
          </a:p>
        </p:txBody>
      </p:sp>
    </p:spTree>
    <p:extLst>
      <p:ext uri="{BB962C8B-B14F-4D97-AF65-F5344CB8AC3E}">
        <p14:creationId xmlns:p14="http://schemas.microsoft.com/office/powerpoint/2010/main" val="290253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B1D9A-418C-4AE3-ACDE-652CA3736181}" type="slidenum">
              <a:rPr lang="en-US" smtClean="0"/>
              <a:t>42</a:t>
            </a:fld>
            <a:endParaRPr lang="en-US"/>
          </a:p>
        </p:txBody>
      </p:sp>
    </p:spTree>
    <p:extLst>
      <p:ext uri="{BB962C8B-B14F-4D97-AF65-F5344CB8AC3E}">
        <p14:creationId xmlns:p14="http://schemas.microsoft.com/office/powerpoint/2010/main" val="578587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ED291B17-9318-49DB-B28B-6E5994AE9581}" type="datetime1">
              <a:rPr lang="en-US" smtClean="0"/>
              <a:t>7/9/23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463442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2CED4963-E985-44C4-B8C4-FDD613B7C2F8}" type="datetime1">
              <a:rPr lang="en-US" smtClean="0"/>
              <a:t>7/9/23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3351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D291B17-9318-49DB-B28B-6E5994AE9581}" type="datetime1">
              <a:rPr lang="en-US" smtClean="0"/>
              <a:t>7/9/23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6061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78DD82B9-B8EE-4375-B6FF-88FA6ABB15D9}" type="datetime1">
              <a:rPr lang="en-US" smtClean="0"/>
              <a:t>7/9/23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9266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B2497495-0637-405E-AE64-5CC7506D51F5}" type="datetime1">
              <a:rPr lang="en-US" smtClean="0"/>
              <a:t>7/9/23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5743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7BFFD690-9426-415D-8B65-26881E07B2D4}" type="datetime1">
              <a:rPr lang="en-US" smtClean="0"/>
              <a:t>7/9/23</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74990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04C4989A-474C-40DE-95B9-011C28B71673}" type="datetime1">
              <a:rPr lang="en-US" smtClean="0"/>
              <a:t>7/9/23</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1744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5DB4ED54-5B5E-4A04-93D3-5772E3CE3818}" type="datetime1">
              <a:rPr lang="en-US" smtClean="0"/>
              <a:t>7/9/23</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548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4EDE50D6-574B-40AF-946F-D52A04ADE379}" type="datetime1">
              <a:rPr lang="en-US" smtClean="0"/>
              <a:t>7/9/23</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2538331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D82884F1-FFEA-405F-9602-3DCA865EDA4E}" type="datetime1">
              <a:rPr lang="en-US" smtClean="0"/>
              <a:t>7/9/23</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50704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7E18DB4A-8810-4A10-AD5C-D5E2C667F5B3}" type="datetime1">
              <a:rPr lang="en-US" smtClean="0"/>
              <a:t>7/9/23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01573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ED291B17-9318-49DB-B28B-6E5994AE9581}" type="datetime1">
              <a:rPr lang="en-US" smtClean="0"/>
              <a:t>7/9/23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691021732"/>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needpix.com/photo/1473558/handprints-handprint-hand-hands-print-prints-colorful-colourful-seamless"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childabuse.illinois.gov/"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needpix.com/photo/1473558/handprints-handprint-hand-hands-print-prints-colorful-colourful-seamles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cfs.illinois.gov/safe-kids/reporting.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needpix.com/photo/1473558/handprints-handprint-hand-hands-print-prints-colorful-colourful-seamles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0636-13D3-8933-DB96-6FADC8977D74}"/>
              </a:ext>
            </a:extLst>
          </p:cNvPr>
          <p:cNvSpPr>
            <a:spLocks noGrp="1"/>
          </p:cNvSpPr>
          <p:nvPr>
            <p:ph type="ctrTitle"/>
          </p:nvPr>
        </p:nvSpPr>
        <p:spPr>
          <a:xfrm>
            <a:off x="1561708" y="2091263"/>
            <a:ext cx="9068586" cy="1600204"/>
          </a:xfrm>
        </p:spPr>
        <p:txBody>
          <a:bodyPr/>
          <a:lstStyle/>
          <a:p>
            <a:r>
              <a:rPr lang="en-US" sz="4800" dirty="0">
                <a:solidFill>
                  <a:schemeClr val="accent1">
                    <a:lumMod val="40000"/>
                    <a:lumOff val="60000"/>
                  </a:schemeClr>
                </a:solidFill>
              </a:rPr>
              <a:t>Recognizing &amp; Responding to Children at risk </a:t>
            </a:r>
          </a:p>
        </p:txBody>
      </p:sp>
      <p:sp>
        <p:nvSpPr>
          <p:cNvPr id="3" name="Subtitle 2">
            <a:extLst>
              <a:ext uri="{FF2B5EF4-FFF2-40B4-BE49-F238E27FC236}">
                <a16:creationId xmlns:a16="http://schemas.microsoft.com/office/drawing/2014/main" id="{D346A430-BE58-819E-8DC7-A0DC19A4E19A}"/>
              </a:ext>
            </a:extLst>
          </p:cNvPr>
          <p:cNvSpPr>
            <a:spLocks noGrp="1"/>
          </p:cNvSpPr>
          <p:nvPr>
            <p:ph type="subTitle" idx="1"/>
          </p:nvPr>
        </p:nvSpPr>
        <p:spPr>
          <a:xfrm>
            <a:off x="1559446" y="3742261"/>
            <a:ext cx="9070848" cy="457201"/>
          </a:xfrm>
        </p:spPr>
        <p:txBody>
          <a:bodyPr>
            <a:noAutofit/>
          </a:bodyPr>
          <a:lstStyle/>
          <a:p>
            <a:r>
              <a:rPr lang="en-US" sz="2000" b="1" dirty="0"/>
              <a:t>Suspected Child Abuse &amp; Neglect Education for Hospital Staff and Primary Care Providers</a:t>
            </a:r>
          </a:p>
          <a:p>
            <a:endParaRPr lang="en-US" sz="2000" b="1" dirty="0"/>
          </a:p>
          <a:p>
            <a:r>
              <a:rPr lang="en-US" sz="2000" b="1" dirty="0"/>
              <a:t>Stanley </a:t>
            </a:r>
            <a:r>
              <a:rPr lang="en-US" sz="2000" b="1" dirty="0" err="1"/>
              <a:t>Blondek</a:t>
            </a:r>
            <a:r>
              <a:rPr lang="en-US" sz="2000" b="1" dirty="0"/>
              <a:t>, DPM, MD, FAAP</a:t>
            </a:r>
          </a:p>
        </p:txBody>
      </p:sp>
      <p:sp>
        <p:nvSpPr>
          <p:cNvPr id="4" name="Subtitle 2">
            <a:extLst>
              <a:ext uri="{FF2B5EF4-FFF2-40B4-BE49-F238E27FC236}">
                <a16:creationId xmlns:a16="http://schemas.microsoft.com/office/drawing/2014/main" id="{94EBD5C9-024B-E7B0-BB4D-8DF4BBDC94D8}"/>
              </a:ext>
            </a:extLst>
          </p:cNvPr>
          <p:cNvSpPr txBox="1">
            <a:spLocks/>
          </p:cNvSpPr>
          <p:nvPr/>
        </p:nvSpPr>
        <p:spPr>
          <a:xfrm>
            <a:off x="1604039" y="5085268"/>
            <a:ext cx="9070848" cy="45720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0"/>
              </a:spcAft>
              <a:buClr>
                <a:schemeClr val="tx2"/>
              </a:buClr>
              <a:buFont typeface="Arial" pitchFamily="34" charset="0"/>
              <a:buNone/>
              <a:defRPr sz="16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itchFamily="34" charset="0"/>
              <a:buNone/>
              <a:defRPr sz="1600" kern="1200">
                <a:solidFill>
                  <a:schemeClr val="tx1"/>
                </a:solidFill>
                <a:latin typeface="+mn-lt"/>
                <a:ea typeface="+mn-ea"/>
                <a:cs typeface="+mn-cs"/>
              </a:defRPr>
            </a:lvl9pPr>
          </a:lstStyle>
          <a:p>
            <a:r>
              <a:rPr lang="en-US" dirty="0">
                <a:solidFill>
                  <a:schemeClr val="tx2"/>
                </a:solidFill>
              </a:rPr>
              <a:t>A program of the PA Chapter, American Academy of Pediatrics</a:t>
            </a:r>
          </a:p>
        </p:txBody>
      </p:sp>
    </p:spTree>
    <p:extLst>
      <p:ext uri="{BB962C8B-B14F-4D97-AF65-F5344CB8AC3E}">
        <p14:creationId xmlns:p14="http://schemas.microsoft.com/office/powerpoint/2010/main" val="260182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2FD6-F382-208C-8858-53F31A128102}"/>
              </a:ext>
            </a:extLst>
          </p:cNvPr>
          <p:cNvSpPr>
            <a:spLocks noGrp="1"/>
          </p:cNvSpPr>
          <p:nvPr>
            <p:ph type="title"/>
          </p:nvPr>
        </p:nvSpPr>
        <p:spPr/>
        <p:txBody>
          <a:bodyPr/>
          <a:lstStyle/>
          <a:p>
            <a:r>
              <a:rPr lang="en-US" dirty="0">
                <a:solidFill>
                  <a:schemeClr val="accent1">
                    <a:lumMod val="40000"/>
                    <a:lumOff val="60000"/>
                  </a:schemeClr>
                </a:solidFill>
              </a:rPr>
              <a:t>When Required to Report?</a:t>
            </a:r>
          </a:p>
        </p:txBody>
      </p:sp>
      <p:sp>
        <p:nvSpPr>
          <p:cNvPr id="3" name="Content Placeholder 2">
            <a:extLst>
              <a:ext uri="{FF2B5EF4-FFF2-40B4-BE49-F238E27FC236}">
                <a16:creationId xmlns:a16="http://schemas.microsoft.com/office/drawing/2014/main" id="{29DD219B-75C2-3500-70BB-685C114BF374}"/>
              </a:ext>
            </a:extLst>
          </p:cNvPr>
          <p:cNvSpPr>
            <a:spLocks noGrp="1"/>
          </p:cNvSpPr>
          <p:nvPr>
            <p:ph idx="1"/>
          </p:nvPr>
        </p:nvSpPr>
        <p:spPr>
          <a:xfrm>
            <a:off x="1066800" y="1942254"/>
            <a:ext cx="10058400" cy="3931920"/>
          </a:xfrm>
        </p:spPr>
        <p:txBody>
          <a:bodyPr>
            <a:normAutofit/>
          </a:bodyPr>
          <a:lstStyle/>
          <a:p>
            <a:pPr marL="0" indent="0" algn="ctr">
              <a:buNone/>
            </a:pPr>
            <a:r>
              <a:rPr lang="en-US" sz="3200" dirty="0">
                <a:solidFill>
                  <a:schemeClr val="tx2"/>
                </a:solidFill>
              </a:rPr>
              <a:t>Mandated reporters are required to report suspected abuse (choose one)</a:t>
            </a:r>
          </a:p>
          <a:p>
            <a:pPr marL="0" indent="0" algn="ctr">
              <a:buNone/>
            </a:pPr>
            <a:endParaRPr lang="en-US" sz="3200" dirty="0">
              <a:solidFill>
                <a:schemeClr val="tx2"/>
              </a:solidFill>
            </a:endParaRPr>
          </a:p>
          <a:p>
            <a:pPr marL="457200" indent="-457200">
              <a:buFont typeface="+mj-lt"/>
              <a:buAutoNum type="arabicPeriod"/>
            </a:pPr>
            <a:r>
              <a:rPr lang="en-US" sz="2800" dirty="0"/>
              <a:t>Only when “on the job”- paid or volunteer</a:t>
            </a:r>
          </a:p>
          <a:p>
            <a:pPr marL="457200" indent="-457200">
              <a:buFont typeface="+mj-lt"/>
              <a:buAutoNum type="arabicPeriod"/>
            </a:pPr>
            <a:r>
              <a:rPr lang="en-US" sz="2800" dirty="0"/>
              <a:t>When sure the abuse has occurred</a:t>
            </a:r>
          </a:p>
          <a:p>
            <a:pPr marL="457200" indent="-457200">
              <a:buFont typeface="+mj-lt"/>
              <a:buAutoNum type="arabicPeriod"/>
            </a:pPr>
            <a:r>
              <a:rPr lang="en-US" sz="2800" dirty="0"/>
              <a:t>24/7 under certain circumstances</a:t>
            </a:r>
          </a:p>
        </p:txBody>
      </p:sp>
      <p:pic>
        <p:nvPicPr>
          <p:cNvPr id="4" name="Picture 3" descr="A picture containing child art, illustration&#10;&#10;Description automatically generated">
            <a:extLst>
              <a:ext uri="{FF2B5EF4-FFF2-40B4-BE49-F238E27FC236}">
                <a16:creationId xmlns:a16="http://schemas.microsoft.com/office/drawing/2014/main" id="{B8DFC9FA-81EF-8E0F-1A2C-E736B43BA39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10176937" y="4843807"/>
            <a:ext cx="1646766" cy="1646766"/>
          </a:xfrm>
          <a:prstGeom prst="halfFrame">
            <a:avLst/>
          </a:prstGeom>
        </p:spPr>
      </p:pic>
      <p:sp>
        <p:nvSpPr>
          <p:cNvPr id="5" name="TextBox 4">
            <a:extLst>
              <a:ext uri="{FF2B5EF4-FFF2-40B4-BE49-F238E27FC236}">
                <a16:creationId xmlns:a16="http://schemas.microsoft.com/office/drawing/2014/main" id="{BC615A6A-7009-48A1-34BF-0941EA68443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0216343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C988-7A7A-F136-296C-EEE0EEA59874}"/>
              </a:ext>
            </a:extLst>
          </p:cNvPr>
          <p:cNvSpPr>
            <a:spLocks noGrp="1"/>
          </p:cNvSpPr>
          <p:nvPr>
            <p:ph type="title"/>
          </p:nvPr>
        </p:nvSpPr>
        <p:spPr/>
        <p:txBody>
          <a:bodyPr/>
          <a:lstStyle/>
          <a:p>
            <a:r>
              <a:rPr lang="en-US" dirty="0">
                <a:solidFill>
                  <a:schemeClr val="accent1">
                    <a:lumMod val="40000"/>
                    <a:lumOff val="60000"/>
                  </a:schemeClr>
                </a:solidFill>
              </a:rPr>
              <a:t>Medical Approach to Reporting </a:t>
            </a:r>
          </a:p>
        </p:txBody>
      </p:sp>
      <p:sp>
        <p:nvSpPr>
          <p:cNvPr id="3" name="Content Placeholder 2">
            <a:extLst>
              <a:ext uri="{FF2B5EF4-FFF2-40B4-BE49-F238E27FC236}">
                <a16:creationId xmlns:a16="http://schemas.microsoft.com/office/drawing/2014/main" id="{FEAE6239-727F-8539-BB1B-8D418D29E12D}"/>
              </a:ext>
            </a:extLst>
          </p:cNvPr>
          <p:cNvSpPr>
            <a:spLocks noGrp="1"/>
          </p:cNvSpPr>
          <p:nvPr>
            <p:ph sz="half" idx="1"/>
          </p:nvPr>
        </p:nvSpPr>
        <p:spPr>
          <a:xfrm>
            <a:off x="821219" y="2218854"/>
            <a:ext cx="4754880" cy="3749040"/>
          </a:xfrm>
        </p:spPr>
        <p:txBody>
          <a:bodyPr>
            <a:normAutofit/>
          </a:bodyPr>
          <a:lstStyle/>
          <a:p>
            <a:pPr marL="0" indent="0">
              <a:buNone/>
            </a:pPr>
            <a:r>
              <a:rPr lang="en-US" sz="2800" dirty="0"/>
              <a:t>Initial thought-</a:t>
            </a:r>
          </a:p>
          <a:p>
            <a:pPr marL="0" indent="0">
              <a:buNone/>
            </a:pPr>
            <a:r>
              <a:rPr lang="en-US" sz="2800" dirty="0"/>
              <a:t>“Could this be abuse?”</a:t>
            </a:r>
          </a:p>
        </p:txBody>
      </p:sp>
      <p:sp>
        <p:nvSpPr>
          <p:cNvPr id="4" name="Content Placeholder 3">
            <a:extLst>
              <a:ext uri="{FF2B5EF4-FFF2-40B4-BE49-F238E27FC236}">
                <a16:creationId xmlns:a16="http://schemas.microsoft.com/office/drawing/2014/main" id="{1542945E-960C-34C2-82E3-51CB727A248D}"/>
              </a:ext>
            </a:extLst>
          </p:cNvPr>
          <p:cNvSpPr>
            <a:spLocks noGrp="1"/>
          </p:cNvSpPr>
          <p:nvPr>
            <p:ph sz="half" idx="2"/>
          </p:nvPr>
        </p:nvSpPr>
        <p:spPr>
          <a:xfrm>
            <a:off x="6370320" y="4289842"/>
            <a:ext cx="4754880" cy="1562318"/>
          </a:xfrm>
        </p:spPr>
        <p:txBody>
          <a:bodyPr>
            <a:normAutofit/>
          </a:bodyPr>
          <a:lstStyle/>
          <a:p>
            <a:pPr marL="0" indent="0" algn="r">
              <a:buNone/>
            </a:pPr>
            <a:r>
              <a:rPr lang="en-US" sz="2800" dirty="0"/>
              <a:t>Making a report-</a:t>
            </a:r>
          </a:p>
          <a:p>
            <a:pPr marL="0" indent="0" algn="r">
              <a:buNone/>
            </a:pPr>
            <a:r>
              <a:rPr lang="en-US" sz="2800" dirty="0"/>
              <a:t>“Reasonable cause to suspect”</a:t>
            </a:r>
          </a:p>
        </p:txBody>
      </p:sp>
      <p:sp>
        <p:nvSpPr>
          <p:cNvPr id="5" name="Arrow: Curved Left 4">
            <a:extLst>
              <a:ext uri="{FF2B5EF4-FFF2-40B4-BE49-F238E27FC236}">
                <a16:creationId xmlns:a16="http://schemas.microsoft.com/office/drawing/2014/main" id="{CE7D93F0-5E86-8F1C-B5BF-0458361D0499}"/>
              </a:ext>
            </a:extLst>
          </p:cNvPr>
          <p:cNvSpPr/>
          <p:nvPr/>
        </p:nvSpPr>
        <p:spPr>
          <a:xfrm rot="17473495">
            <a:off x="6389975" y="881869"/>
            <a:ext cx="1794048" cy="4075649"/>
          </a:xfrm>
          <a:prstGeom prst="curvedLeftArrow">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7E8FB85-ECC6-398B-34E7-B94AE633B595}"/>
              </a:ext>
            </a:extLst>
          </p:cNvPr>
          <p:cNvSpPr txBox="1"/>
          <p:nvPr/>
        </p:nvSpPr>
        <p:spPr>
          <a:xfrm>
            <a:off x="5114037" y="2348032"/>
            <a:ext cx="1259766" cy="400110"/>
          </a:xfrm>
          <a:prstGeom prst="rect">
            <a:avLst/>
          </a:prstGeom>
          <a:noFill/>
        </p:spPr>
        <p:txBody>
          <a:bodyPr wrap="square" rtlCol="0">
            <a:spAutoFit/>
          </a:bodyPr>
          <a:lstStyle/>
          <a:p>
            <a:r>
              <a:rPr lang="en-US" sz="2000" b="1" dirty="0">
                <a:solidFill>
                  <a:schemeClr val="tx2"/>
                </a:solidFill>
              </a:rPr>
              <a:t>History</a:t>
            </a:r>
          </a:p>
        </p:txBody>
      </p:sp>
      <p:sp>
        <p:nvSpPr>
          <p:cNvPr id="7" name="TextBox 6">
            <a:extLst>
              <a:ext uri="{FF2B5EF4-FFF2-40B4-BE49-F238E27FC236}">
                <a16:creationId xmlns:a16="http://schemas.microsoft.com/office/drawing/2014/main" id="{4CCEAB46-5294-00BA-4549-22CBD23C3944}"/>
              </a:ext>
            </a:extLst>
          </p:cNvPr>
          <p:cNvSpPr txBox="1"/>
          <p:nvPr/>
        </p:nvSpPr>
        <p:spPr>
          <a:xfrm>
            <a:off x="6089033" y="1661987"/>
            <a:ext cx="1259766" cy="707886"/>
          </a:xfrm>
          <a:prstGeom prst="rect">
            <a:avLst/>
          </a:prstGeom>
          <a:noFill/>
        </p:spPr>
        <p:txBody>
          <a:bodyPr wrap="square" rtlCol="0">
            <a:spAutoFit/>
          </a:bodyPr>
          <a:lstStyle/>
          <a:p>
            <a:r>
              <a:rPr lang="en-US" sz="2000" b="1" dirty="0">
                <a:solidFill>
                  <a:schemeClr val="tx2"/>
                </a:solidFill>
              </a:rPr>
              <a:t>Physical </a:t>
            </a:r>
          </a:p>
          <a:p>
            <a:r>
              <a:rPr lang="en-US" sz="2000" b="1" dirty="0">
                <a:solidFill>
                  <a:schemeClr val="tx2"/>
                </a:solidFill>
              </a:rPr>
              <a:t>Exam</a:t>
            </a:r>
          </a:p>
        </p:txBody>
      </p:sp>
      <p:sp>
        <p:nvSpPr>
          <p:cNvPr id="8" name="TextBox 7">
            <a:extLst>
              <a:ext uri="{FF2B5EF4-FFF2-40B4-BE49-F238E27FC236}">
                <a16:creationId xmlns:a16="http://schemas.microsoft.com/office/drawing/2014/main" id="{052CBD75-7E3B-EDF5-1202-4FDE2B992099}"/>
              </a:ext>
            </a:extLst>
          </p:cNvPr>
          <p:cNvSpPr txBox="1"/>
          <p:nvPr/>
        </p:nvSpPr>
        <p:spPr>
          <a:xfrm>
            <a:off x="7664778" y="2293352"/>
            <a:ext cx="1259766" cy="707886"/>
          </a:xfrm>
          <a:prstGeom prst="rect">
            <a:avLst/>
          </a:prstGeom>
          <a:noFill/>
        </p:spPr>
        <p:txBody>
          <a:bodyPr wrap="square" rtlCol="0">
            <a:spAutoFit/>
          </a:bodyPr>
          <a:lstStyle/>
          <a:p>
            <a:pPr algn="ctr"/>
            <a:r>
              <a:rPr lang="en-US" sz="2000" b="1" dirty="0">
                <a:solidFill>
                  <a:schemeClr val="tx2"/>
                </a:solidFill>
              </a:rPr>
              <a:t>X-rays</a:t>
            </a:r>
          </a:p>
          <a:p>
            <a:pPr algn="ctr"/>
            <a:r>
              <a:rPr lang="en-US" sz="2000" b="1" dirty="0">
                <a:solidFill>
                  <a:schemeClr val="tx2"/>
                </a:solidFill>
              </a:rPr>
              <a:t>Labs</a:t>
            </a:r>
          </a:p>
        </p:txBody>
      </p:sp>
      <p:sp>
        <p:nvSpPr>
          <p:cNvPr id="9" name="TextBox 8">
            <a:extLst>
              <a:ext uri="{FF2B5EF4-FFF2-40B4-BE49-F238E27FC236}">
                <a16:creationId xmlns:a16="http://schemas.microsoft.com/office/drawing/2014/main" id="{AE518AE1-31A4-5006-670F-380C30A9F5DB}"/>
              </a:ext>
            </a:extLst>
          </p:cNvPr>
          <p:cNvSpPr txBox="1"/>
          <p:nvPr/>
        </p:nvSpPr>
        <p:spPr>
          <a:xfrm>
            <a:off x="7698965" y="3429000"/>
            <a:ext cx="1885912" cy="707886"/>
          </a:xfrm>
          <a:prstGeom prst="rect">
            <a:avLst/>
          </a:prstGeom>
          <a:noFill/>
        </p:spPr>
        <p:txBody>
          <a:bodyPr wrap="square" rtlCol="0">
            <a:spAutoFit/>
          </a:bodyPr>
          <a:lstStyle/>
          <a:p>
            <a:pPr algn="ctr"/>
            <a:r>
              <a:rPr lang="en-US" sz="2000" b="1" dirty="0">
                <a:solidFill>
                  <a:schemeClr val="tx2"/>
                </a:solidFill>
              </a:rPr>
              <a:t>Observed</a:t>
            </a:r>
          </a:p>
          <a:p>
            <a:pPr algn="ctr"/>
            <a:r>
              <a:rPr lang="en-US" sz="2000" b="1" dirty="0">
                <a:solidFill>
                  <a:schemeClr val="tx2"/>
                </a:solidFill>
              </a:rPr>
              <a:t>Interaction</a:t>
            </a:r>
          </a:p>
        </p:txBody>
      </p:sp>
      <p:sp>
        <p:nvSpPr>
          <p:cNvPr id="10" name="Rectangle: Rounded Corners 9">
            <a:extLst>
              <a:ext uri="{FF2B5EF4-FFF2-40B4-BE49-F238E27FC236}">
                <a16:creationId xmlns:a16="http://schemas.microsoft.com/office/drawing/2014/main" id="{AD017454-EF7E-6497-3BFC-36DBF56AB42A}"/>
              </a:ext>
            </a:extLst>
          </p:cNvPr>
          <p:cNvSpPr/>
          <p:nvPr/>
        </p:nvSpPr>
        <p:spPr>
          <a:xfrm>
            <a:off x="7664778" y="5425490"/>
            <a:ext cx="1562318" cy="726295"/>
          </a:xfrm>
          <a:prstGeom prst="round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ChildLine</a:t>
            </a:r>
          </a:p>
        </p:txBody>
      </p:sp>
      <p:sp>
        <p:nvSpPr>
          <p:cNvPr id="11" name="TextBox 10">
            <a:extLst>
              <a:ext uri="{FF2B5EF4-FFF2-40B4-BE49-F238E27FC236}">
                <a16:creationId xmlns:a16="http://schemas.microsoft.com/office/drawing/2014/main" id="{EDE15EDF-75DF-A206-EC72-5918FF376258}"/>
              </a:ext>
            </a:extLst>
          </p:cNvPr>
          <p:cNvSpPr txBox="1"/>
          <p:nvPr/>
        </p:nvSpPr>
        <p:spPr>
          <a:xfrm>
            <a:off x="8619558"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2422867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C7EB-193E-18B8-D49C-633F8FE9D4FE}"/>
              </a:ext>
            </a:extLst>
          </p:cNvPr>
          <p:cNvSpPr>
            <a:spLocks noGrp="1"/>
          </p:cNvSpPr>
          <p:nvPr>
            <p:ph type="title"/>
          </p:nvPr>
        </p:nvSpPr>
        <p:spPr/>
        <p:txBody>
          <a:bodyPr/>
          <a:lstStyle/>
          <a:p>
            <a:r>
              <a:rPr lang="en-US" dirty="0">
                <a:solidFill>
                  <a:schemeClr val="accent1">
                    <a:lumMod val="40000"/>
                    <a:lumOff val="60000"/>
                  </a:schemeClr>
                </a:solidFill>
              </a:rPr>
              <a:t>Protective Custody</a:t>
            </a:r>
          </a:p>
        </p:txBody>
      </p:sp>
      <p:sp>
        <p:nvSpPr>
          <p:cNvPr id="3" name="Content Placeholder 2">
            <a:extLst>
              <a:ext uri="{FF2B5EF4-FFF2-40B4-BE49-F238E27FC236}">
                <a16:creationId xmlns:a16="http://schemas.microsoft.com/office/drawing/2014/main" id="{76EDDECD-DF2C-3CD7-F0BC-59E09331BF39}"/>
              </a:ext>
            </a:extLst>
          </p:cNvPr>
          <p:cNvSpPr>
            <a:spLocks noGrp="1"/>
          </p:cNvSpPr>
          <p:nvPr>
            <p:ph idx="1"/>
          </p:nvPr>
        </p:nvSpPr>
        <p:spPr/>
        <p:txBody>
          <a:bodyPr>
            <a:normAutofit/>
          </a:bodyPr>
          <a:lstStyle/>
          <a:p>
            <a:pPr marL="0" indent="0">
              <a:buNone/>
            </a:pPr>
            <a:r>
              <a:rPr lang="en-US" sz="3600" dirty="0"/>
              <a:t>“… physician may take a child into protective custody if it is immediately necessary to protect the child from further serious physical injury, sexual abuse, or serious physical neglect.”</a:t>
            </a:r>
          </a:p>
        </p:txBody>
      </p:sp>
      <p:sp>
        <p:nvSpPr>
          <p:cNvPr id="4" name="TextBox 3">
            <a:extLst>
              <a:ext uri="{FF2B5EF4-FFF2-40B4-BE49-F238E27FC236}">
                <a16:creationId xmlns:a16="http://schemas.microsoft.com/office/drawing/2014/main" id="{9D16571A-29E9-DC08-B907-5DE32397C88D}"/>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110266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C2A-73A6-88BD-7C86-42804EBFFE7E}"/>
              </a:ext>
            </a:extLst>
          </p:cNvPr>
          <p:cNvSpPr>
            <a:spLocks noGrp="1"/>
          </p:cNvSpPr>
          <p:nvPr>
            <p:ph type="title"/>
          </p:nvPr>
        </p:nvSpPr>
        <p:spPr/>
        <p:txBody>
          <a:bodyPr/>
          <a:lstStyle/>
          <a:p>
            <a:r>
              <a:rPr lang="en-US" dirty="0">
                <a:solidFill>
                  <a:schemeClr val="accent1">
                    <a:lumMod val="40000"/>
                    <a:lumOff val="60000"/>
                  </a:schemeClr>
                </a:solidFill>
              </a:rPr>
              <a:t>Make a report to ChildLine</a:t>
            </a:r>
          </a:p>
        </p:txBody>
      </p:sp>
      <p:sp>
        <p:nvSpPr>
          <p:cNvPr id="3" name="Content Placeholder 2">
            <a:extLst>
              <a:ext uri="{FF2B5EF4-FFF2-40B4-BE49-F238E27FC236}">
                <a16:creationId xmlns:a16="http://schemas.microsoft.com/office/drawing/2014/main" id="{15717D41-15D3-DAE7-397B-B9E0CEAA393E}"/>
              </a:ext>
            </a:extLst>
          </p:cNvPr>
          <p:cNvSpPr>
            <a:spLocks noGrp="1"/>
          </p:cNvSpPr>
          <p:nvPr>
            <p:ph idx="1"/>
          </p:nvPr>
        </p:nvSpPr>
        <p:spPr/>
        <p:txBody>
          <a:bodyPr>
            <a:normAutofit/>
          </a:bodyPr>
          <a:lstStyle/>
          <a:p>
            <a:pPr marL="0" indent="0" algn="ctr">
              <a:buNone/>
            </a:pPr>
            <a:r>
              <a:rPr lang="en-US" sz="4400" b="1" dirty="0"/>
              <a:t>File the report electronically</a:t>
            </a:r>
          </a:p>
          <a:p>
            <a:pPr marL="0" indent="0" algn="ctr">
              <a:buNone/>
            </a:pPr>
            <a:r>
              <a:rPr lang="en-US" sz="4400" b="1" dirty="0">
                <a:hlinkClick r:id="rId2"/>
              </a:rPr>
              <a:t>https://childabuse.illinois.gov/</a:t>
            </a:r>
            <a:r>
              <a:rPr lang="en-US" sz="4400" b="1" dirty="0"/>
              <a:t> </a:t>
            </a:r>
          </a:p>
          <a:p>
            <a:pPr marL="0" indent="0" algn="ctr">
              <a:buNone/>
            </a:pPr>
            <a:r>
              <a:rPr lang="en-US" sz="4400" dirty="0"/>
              <a:t>or</a:t>
            </a:r>
          </a:p>
          <a:p>
            <a:pPr marL="0" indent="0" algn="ctr">
              <a:buNone/>
            </a:pPr>
            <a:r>
              <a:rPr lang="en-US" sz="4400" dirty="0"/>
              <a:t>Call 1-800-932-0313</a:t>
            </a:r>
          </a:p>
        </p:txBody>
      </p:sp>
      <p:sp>
        <p:nvSpPr>
          <p:cNvPr id="4" name="TextBox 3">
            <a:extLst>
              <a:ext uri="{FF2B5EF4-FFF2-40B4-BE49-F238E27FC236}">
                <a16:creationId xmlns:a16="http://schemas.microsoft.com/office/drawing/2014/main" id="{9F00E11C-D83A-C4DB-1B5D-3B97DDA635C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8659192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7ED22-112F-46BA-89EA-607839A46767}"/>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Statement of Concern- be specific</a:t>
            </a:r>
          </a:p>
        </p:txBody>
      </p:sp>
      <p:sp>
        <p:nvSpPr>
          <p:cNvPr id="3" name="Content Placeholder 2">
            <a:extLst>
              <a:ext uri="{FF2B5EF4-FFF2-40B4-BE49-F238E27FC236}">
                <a16:creationId xmlns:a16="http://schemas.microsoft.com/office/drawing/2014/main" id="{64850889-F48A-A836-CA77-4CA01D905995}"/>
              </a:ext>
            </a:extLst>
          </p:cNvPr>
          <p:cNvSpPr>
            <a:spLocks noGrp="1"/>
          </p:cNvSpPr>
          <p:nvPr>
            <p:ph idx="1"/>
          </p:nvPr>
        </p:nvSpPr>
        <p:spPr>
          <a:xfrm>
            <a:off x="1066800" y="1933298"/>
            <a:ext cx="10058400" cy="4491109"/>
          </a:xfrm>
        </p:spPr>
        <p:txBody>
          <a:bodyPr>
            <a:normAutofit lnSpcReduction="10000"/>
          </a:bodyPr>
          <a:lstStyle/>
          <a:p>
            <a:pPr marL="0" indent="0">
              <a:buNone/>
            </a:pPr>
            <a:r>
              <a:rPr lang="en-US" sz="2000" dirty="0"/>
              <a:t>Name, age, sex of child; date seen, reason for presentation. Then,</a:t>
            </a:r>
          </a:p>
          <a:p>
            <a:pPr marL="0" indent="0">
              <a:buNone/>
            </a:pPr>
            <a:r>
              <a:rPr lang="en-US" sz="2000" dirty="0"/>
              <a:t>	</a:t>
            </a:r>
            <a:r>
              <a:rPr lang="en-US" sz="2000" b="1" dirty="0"/>
              <a:t>These injuries are (circle one):</a:t>
            </a:r>
          </a:p>
          <a:p>
            <a:pPr marL="0" indent="0">
              <a:buNone/>
            </a:pPr>
            <a:r>
              <a:rPr lang="en-US" sz="2000" b="1" dirty="0"/>
              <a:t>	</a:t>
            </a:r>
            <a:r>
              <a:rPr lang="en-US" sz="2000" dirty="0"/>
              <a:t>Concerning for physical abuse</a:t>
            </a:r>
          </a:p>
          <a:p>
            <a:pPr marL="0" indent="0">
              <a:buNone/>
            </a:pPr>
            <a:r>
              <a:rPr lang="en-US" sz="2000" dirty="0"/>
              <a:t>	Highly concerning for physical abuse</a:t>
            </a:r>
          </a:p>
          <a:p>
            <a:pPr marL="0" indent="0">
              <a:buNone/>
            </a:pPr>
            <a:r>
              <a:rPr lang="en-US" sz="2000" dirty="0"/>
              <a:t>	Diagnostic of physical abuse</a:t>
            </a:r>
          </a:p>
          <a:p>
            <a:pPr marL="0" indent="0">
              <a:buNone/>
            </a:pPr>
            <a:r>
              <a:rPr lang="en-US" sz="2000" dirty="0"/>
              <a:t>	</a:t>
            </a:r>
            <a:r>
              <a:rPr lang="en-US" sz="2000" b="1" dirty="0"/>
              <a:t>The injuries caused (circle if applicable):</a:t>
            </a:r>
          </a:p>
          <a:p>
            <a:pPr marL="0" indent="0">
              <a:buNone/>
            </a:pPr>
            <a:r>
              <a:rPr lang="en-US" sz="2000" b="1" dirty="0"/>
              <a:t>	</a:t>
            </a:r>
            <a:r>
              <a:rPr lang="en-US" sz="2000" dirty="0"/>
              <a:t>Substantial pain</a:t>
            </a:r>
          </a:p>
          <a:p>
            <a:pPr marL="0" indent="0">
              <a:buNone/>
            </a:pPr>
            <a:r>
              <a:rPr lang="en-US" sz="2000" dirty="0"/>
              <a:t>	Impairment of function</a:t>
            </a:r>
          </a:p>
          <a:p>
            <a:pPr marL="0" indent="0">
              <a:buNone/>
            </a:pPr>
            <a:r>
              <a:rPr lang="en-US" sz="2000" dirty="0"/>
              <a:t>	</a:t>
            </a:r>
            <a:r>
              <a:rPr lang="en-US" sz="2000" b="1" dirty="0"/>
              <a:t>Current status </a:t>
            </a:r>
            <a:r>
              <a:rPr lang="en-US" sz="2000" dirty="0"/>
              <a:t>(discharged/admitted; siblings to be evaluated)</a:t>
            </a:r>
          </a:p>
          <a:p>
            <a:pPr marL="0" indent="0">
              <a:buNone/>
            </a:pPr>
            <a:r>
              <a:rPr lang="en-US" sz="2000" dirty="0"/>
              <a:t>	</a:t>
            </a:r>
            <a:r>
              <a:rPr lang="en-US" sz="2000" b="1" dirty="0"/>
              <a:t>Injury consistent with history provided by caretake?</a:t>
            </a:r>
          </a:p>
          <a:p>
            <a:pPr marL="0" indent="0">
              <a:buNone/>
            </a:pPr>
            <a:r>
              <a:rPr lang="en-US" sz="2000" b="1" dirty="0"/>
              <a:t>	</a:t>
            </a:r>
            <a:r>
              <a:rPr lang="en-US" sz="2000" dirty="0"/>
              <a:t>Yes/No/Possibly/Unknown</a:t>
            </a:r>
          </a:p>
        </p:txBody>
      </p:sp>
      <p:sp>
        <p:nvSpPr>
          <p:cNvPr id="4" name="TextBox 3">
            <a:extLst>
              <a:ext uri="{FF2B5EF4-FFF2-40B4-BE49-F238E27FC236}">
                <a16:creationId xmlns:a16="http://schemas.microsoft.com/office/drawing/2014/main" id="{5A18218C-DD4B-1AE8-00C6-77F7390B07A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863873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D38E-CB04-0DC3-095D-9BE9F3321265}"/>
              </a:ext>
            </a:extLst>
          </p:cNvPr>
          <p:cNvSpPr>
            <a:spLocks noGrp="1"/>
          </p:cNvSpPr>
          <p:nvPr>
            <p:ph type="title"/>
          </p:nvPr>
        </p:nvSpPr>
        <p:spPr/>
        <p:txBody>
          <a:bodyPr/>
          <a:lstStyle/>
          <a:p>
            <a:r>
              <a:rPr lang="en-US" dirty="0">
                <a:solidFill>
                  <a:schemeClr val="accent1">
                    <a:lumMod val="40000"/>
                    <a:lumOff val="60000"/>
                  </a:schemeClr>
                </a:solidFill>
              </a:rPr>
              <a:t>Prevention</a:t>
            </a:r>
          </a:p>
        </p:txBody>
      </p:sp>
      <p:sp>
        <p:nvSpPr>
          <p:cNvPr id="3" name="Content Placeholder 2">
            <a:extLst>
              <a:ext uri="{FF2B5EF4-FFF2-40B4-BE49-F238E27FC236}">
                <a16:creationId xmlns:a16="http://schemas.microsoft.com/office/drawing/2014/main" id="{6941BC41-3834-FEFB-E043-C2213935E04D}"/>
              </a:ext>
            </a:extLst>
          </p:cNvPr>
          <p:cNvSpPr>
            <a:spLocks noGrp="1"/>
          </p:cNvSpPr>
          <p:nvPr>
            <p:ph idx="1"/>
          </p:nvPr>
        </p:nvSpPr>
        <p:spPr>
          <a:xfrm>
            <a:off x="1066800" y="2103120"/>
            <a:ext cx="6959019" cy="3931920"/>
          </a:xfrm>
        </p:spPr>
        <p:txBody>
          <a:bodyPr>
            <a:normAutofit fontScale="85000" lnSpcReduction="20000"/>
          </a:bodyPr>
          <a:lstStyle/>
          <a:p>
            <a:r>
              <a:rPr lang="en-US" sz="3500" dirty="0"/>
              <a:t>Providing anticipatory guidance</a:t>
            </a:r>
          </a:p>
          <a:p>
            <a:r>
              <a:rPr lang="en-US" sz="3500" dirty="0"/>
              <a:t>Patient handouts</a:t>
            </a:r>
          </a:p>
          <a:p>
            <a:r>
              <a:rPr lang="en-US" sz="3500" dirty="0"/>
              <a:t>Purposeful parenting</a:t>
            </a:r>
          </a:p>
          <a:p>
            <a:r>
              <a:rPr lang="en-US" sz="3500" dirty="0"/>
              <a:t>Protective factors</a:t>
            </a:r>
          </a:p>
          <a:p>
            <a:endParaRPr lang="en-US" sz="2800" dirty="0"/>
          </a:p>
          <a:p>
            <a:pPr marL="0" indent="0">
              <a:buNone/>
            </a:pPr>
            <a:endParaRPr lang="en-US" sz="2800" dirty="0"/>
          </a:p>
          <a:p>
            <a:pPr marL="0" indent="0">
              <a:buNone/>
            </a:pPr>
            <a:r>
              <a:rPr lang="en-US" sz="2600" dirty="0"/>
              <a:t>“It is easier to build strong children than to repair broken men.”</a:t>
            </a:r>
          </a:p>
          <a:p>
            <a:pPr marL="0" indent="0">
              <a:buNone/>
            </a:pPr>
            <a:r>
              <a:rPr lang="en-US" sz="2600" dirty="0"/>
              <a:t>-Frederick Douglas (1817-1895)</a:t>
            </a:r>
          </a:p>
        </p:txBody>
      </p:sp>
      <p:pic>
        <p:nvPicPr>
          <p:cNvPr id="4" name="Picture 3" descr="A picture containing child art, illustration&#10;&#10;Description automatically generated">
            <a:extLst>
              <a:ext uri="{FF2B5EF4-FFF2-40B4-BE49-F238E27FC236}">
                <a16:creationId xmlns:a16="http://schemas.microsoft.com/office/drawing/2014/main" id="{8CAA6077-BA68-470A-368D-3CB1E435916C}"/>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10176937" y="4843807"/>
            <a:ext cx="1646766" cy="1646766"/>
          </a:xfrm>
          <a:prstGeom prst="halfFrame">
            <a:avLst/>
          </a:prstGeom>
        </p:spPr>
      </p:pic>
      <p:sp>
        <p:nvSpPr>
          <p:cNvPr id="5" name="TextBox 4">
            <a:extLst>
              <a:ext uri="{FF2B5EF4-FFF2-40B4-BE49-F238E27FC236}">
                <a16:creationId xmlns:a16="http://schemas.microsoft.com/office/drawing/2014/main" id="{4EF46BA0-9DB0-6E6A-2CBD-EA10B1F79C6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28862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55B4-37EA-CEBB-61A4-79629087E103}"/>
              </a:ext>
            </a:extLst>
          </p:cNvPr>
          <p:cNvSpPr>
            <a:spLocks noGrp="1"/>
          </p:cNvSpPr>
          <p:nvPr>
            <p:ph type="title"/>
          </p:nvPr>
        </p:nvSpPr>
        <p:spPr/>
        <p:txBody>
          <a:bodyPr/>
          <a:lstStyle/>
          <a:p>
            <a:r>
              <a:rPr lang="en-US" dirty="0">
                <a:solidFill>
                  <a:schemeClr val="accent1">
                    <a:lumMod val="40000"/>
                    <a:lumOff val="60000"/>
                  </a:schemeClr>
                </a:solidFill>
              </a:rPr>
              <a:t>Thank you for attending!</a:t>
            </a:r>
          </a:p>
        </p:txBody>
      </p:sp>
      <p:sp>
        <p:nvSpPr>
          <p:cNvPr id="3" name="Content Placeholder 2">
            <a:extLst>
              <a:ext uri="{FF2B5EF4-FFF2-40B4-BE49-F238E27FC236}">
                <a16:creationId xmlns:a16="http://schemas.microsoft.com/office/drawing/2014/main" id="{1E73BC36-66BD-10AC-1524-3BFD791B1209}"/>
              </a:ext>
            </a:extLst>
          </p:cNvPr>
          <p:cNvSpPr>
            <a:spLocks noGrp="1"/>
          </p:cNvSpPr>
          <p:nvPr>
            <p:ph idx="1"/>
          </p:nvPr>
        </p:nvSpPr>
        <p:spPr/>
        <p:txBody>
          <a:bodyPr>
            <a:normAutofit/>
          </a:bodyPr>
          <a:lstStyle/>
          <a:p>
            <a:r>
              <a:rPr lang="en-US" sz="3200" dirty="0"/>
              <a:t>Must complete evaluation for Act 31</a:t>
            </a:r>
          </a:p>
          <a:p>
            <a:r>
              <a:rPr lang="en-US" sz="3200" dirty="0"/>
              <a:t>For more information:</a:t>
            </a:r>
          </a:p>
          <a:p>
            <a:pPr marL="0" indent="0">
              <a:buNone/>
            </a:pPr>
            <a:r>
              <a:rPr lang="en-US" sz="3200" dirty="0">
                <a:solidFill>
                  <a:schemeClr val="tx2"/>
                </a:solidFill>
                <a:hlinkClick r:id="rId2"/>
              </a:rPr>
              <a:t>https://dcfs.illinois.gov/safe-kids/reporting.html</a:t>
            </a:r>
            <a:r>
              <a:rPr lang="en-US" sz="3200" dirty="0">
                <a:solidFill>
                  <a:schemeClr val="tx2"/>
                </a:solidFill>
              </a:rPr>
              <a:t> </a:t>
            </a:r>
            <a:endParaRPr lang="en-US" sz="3200" dirty="0"/>
          </a:p>
        </p:txBody>
      </p:sp>
      <p:pic>
        <p:nvPicPr>
          <p:cNvPr id="4" name="Picture 3">
            <a:extLst>
              <a:ext uri="{FF2B5EF4-FFF2-40B4-BE49-F238E27FC236}">
                <a16:creationId xmlns:a16="http://schemas.microsoft.com/office/drawing/2014/main" id="{B823D20E-E7A5-FC74-2F3D-23BBCCD18D57}"/>
              </a:ext>
            </a:extLst>
          </p:cNvPr>
          <p:cNvPicPr>
            <a:picLocks noChangeAspect="1"/>
          </p:cNvPicPr>
          <p:nvPr/>
        </p:nvPicPr>
        <p:blipFill>
          <a:blip r:embed="rId3"/>
          <a:stretch>
            <a:fillRect/>
          </a:stretch>
        </p:blipFill>
        <p:spPr>
          <a:xfrm>
            <a:off x="7060365" y="4306579"/>
            <a:ext cx="4424499" cy="1991024"/>
          </a:xfrm>
          <a:prstGeom prst="rect">
            <a:avLst/>
          </a:prstGeom>
        </p:spPr>
      </p:pic>
      <p:sp>
        <p:nvSpPr>
          <p:cNvPr id="5" name="TextBox 4">
            <a:extLst>
              <a:ext uri="{FF2B5EF4-FFF2-40B4-BE49-F238E27FC236}">
                <a16:creationId xmlns:a16="http://schemas.microsoft.com/office/drawing/2014/main" id="{F602F638-8FE1-720D-538F-86A16871F6E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2151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2FD6-F382-208C-8858-53F31A128102}"/>
              </a:ext>
            </a:extLst>
          </p:cNvPr>
          <p:cNvSpPr>
            <a:spLocks noGrp="1"/>
          </p:cNvSpPr>
          <p:nvPr>
            <p:ph type="title"/>
          </p:nvPr>
        </p:nvSpPr>
        <p:spPr/>
        <p:txBody>
          <a:bodyPr/>
          <a:lstStyle/>
          <a:p>
            <a:pPr algn="ctr"/>
            <a:r>
              <a:rPr lang="en-US">
                <a:solidFill>
                  <a:schemeClr val="accent1">
                    <a:lumMod val="40000"/>
                    <a:lumOff val="60000"/>
                  </a:schemeClr>
                </a:solidFill>
              </a:rPr>
              <a:t>Answer: C</a:t>
            </a:r>
            <a:endParaRPr lang="en-US" dirty="0">
              <a:solidFill>
                <a:schemeClr val="accent1">
                  <a:lumMod val="40000"/>
                  <a:lumOff val="60000"/>
                </a:schemeClr>
              </a:solidFill>
            </a:endParaRPr>
          </a:p>
        </p:txBody>
      </p:sp>
      <p:sp>
        <p:nvSpPr>
          <p:cNvPr id="3" name="Content Placeholder 2">
            <a:extLst>
              <a:ext uri="{FF2B5EF4-FFF2-40B4-BE49-F238E27FC236}">
                <a16:creationId xmlns:a16="http://schemas.microsoft.com/office/drawing/2014/main" id="{29DD219B-75C2-3500-70BB-685C114BF374}"/>
              </a:ext>
            </a:extLst>
          </p:cNvPr>
          <p:cNvSpPr>
            <a:spLocks noGrp="1"/>
          </p:cNvSpPr>
          <p:nvPr>
            <p:ph idx="1"/>
          </p:nvPr>
        </p:nvSpPr>
        <p:spPr/>
        <p:txBody>
          <a:bodyPr>
            <a:normAutofit lnSpcReduction="10000"/>
          </a:bodyPr>
          <a:lstStyle/>
          <a:p>
            <a:pPr marL="0" indent="0" algn="ctr">
              <a:buNone/>
            </a:pPr>
            <a:r>
              <a:rPr lang="en-US" sz="3200">
                <a:solidFill>
                  <a:schemeClr val="tx2"/>
                </a:solidFill>
              </a:rPr>
              <a:t>Mandated reporters are required to report suspected abuse 24/7, regardless if they are “on the job” under the following circumstances:</a:t>
            </a:r>
          </a:p>
          <a:p>
            <a:pPr marL="0" indent="0" algn="ctr">
              <a:buNone/>
            </a:pPr>
            <a:endParaRPr lang="en-US" sz="3200">
              <a:solidFill>
                <a:schemeClr val="tx2"/>
              </a:solidFill>
            </a:endParaRPr>
          </a:p>
          <a:p>
            <a:r>
              <a:rPr lang="en-US" sz="2800"/>
              <a:t>Person makes disclosure that identifiable child is victim of child abuse</a:t>
            </a:r>
          </a:p>
          <a:p>
            <a:r>
              <a:rPr lang="en-US" sz="2800"/>
              <a:t>Individual 14 or older discloses he or she has committed child abuse</a:t>
            </a:r>
            <a:endParaRPr lang="en-US" sz="2800" dirty="0"/>
          </a:p>
        </p:txBody>
      </p:sp>
      <p:pic>
        <p:nvPicPr>
          <p:cNvPr id="10" name="Picture 9" descr="A picture containing child art, illustration&#10;&#10;Description automatically generated">
            <a:extLst>
              <a:ext uri="{FF2B5EF4-FFF2-40B4-BE49-F238E27FC236}">
                <a16:creationId xmlns:a16="http://schemas.microsoft.com/office/drawing/2014/main" id="{25208CA4-0E24-E6B4-C60C-D611E3E7A2DC}"/>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10176937" y="4843807"/>
            <a:ext cx="1646766" cy="1646766"/>
          </a:xfrm>
          <a:prstGeom prst="halfFrame">
            <a:avLst/>
          </a:prstGeom>
        </p:spPr>
      </p:pic>
      <p:sp>
        <p:nvSpPr>
          <p:cNvPr id="4" name="TextBox 3">
            <a:extLst>
              <a:ext uri="{FF2B5EF4-FFF2-40B4-BE49-F238E27FC236}">
                <a16:creationId xmlns:a16="http://schemas.microsoft.com/office/drawing/2014/main" id="{54DA6C70-8BE7-83CB-BB0E-2B0C6E1AC50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09646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6141-2336-59A6-1360-4FAD87796A64}"/>
              </a:ext>
            </a:extLst>
          </p:cNvPr>
          <p:cNvSpPr>
            <a:spLocks noGrp="1"/>
          </p:cNvSpPr>
          <p:nvPr>
            <p:ph type="title"/>
          </p:nvPr>
        </p:nvSpPr>
        <p:spPr/>
        <p:txBody>
          <a:bodyPr/>
          <a:lstStyle/>
          <a:p>
            <a:r>
              <a:rPr lang="en-US" dirty="0">
                <a:solidFill>
                  <a:schemeClr val="accent1">
                    <a:lumMod val="40000"/>
                    <a:lumOff val="60000"/>
                  </a:schemeClr>
                </a:solidFill>
              </a:rPr>
              <a:t>Threshold to Report</a:t>
            </a:r>
          </a:p>
        </p:txBody>
      </p:sp>
      <p:sp>
        <p:nvSpPr>
          <p:cNvPr id="3" name="Content Placeholder 2">
            <a:extLst>
              <a:ext uri="{FF2B5EF4-FFF2-40B4-BE49-F238E27FC236}">
                <a16:creationId xmlns:a16="http://schemas.microsoft.com/office/drawing/2014/main" id="{1ACDCB65-8BE7-406C-2BDC-B255E43643A2}"/>
              </a:ext>
            </a:extLst>
          </p:cNvPr>
          <p:cNvSpPr>
            <a:spLocks noGrp="1"/>
          </p:cNvSpPr>
          <p:nvPr>
            <p:ph idx="1"/>
          </p:nvPr>
        </p:nvSpPr>
        <p:spPr>
          <a:xfrm>
            <a:off x="1066800" y="2619587"/>
            <a:ext cx="10058400" cy="2363047"/>
          </a:xfrm>
        </p:spPr>
        <p:txBody>
          <a:bodyPr>
            <a:normAutofit/>
          </a:bodyPr>
          <a:lstStyle/>
          <a:p>
            <a:pPr marL="0" indent="0" algn="ctr">
              <a:buNone/>
            </a:pPr>
            <a:r>
              <a:rPr lang="en-US" sz="4800" b="1" dirty="0"/>
              <a:t>Suspect:</a:t>
            </a:r>
          </a:p>
          <a:p>
            <a:pPr marL="0" indent="0" algn="ctr">
              <a:buNone/>
            </a:pPr>
            <a:r>
              <a:rPr lang="en-US" sz="4800" i="1" dirty="0"/>
              <a:t>to surmise to be true or probable </a:t>
            </a:r>
          </a:p>
        </p:txBody>
      </p:sp>
      <p:sp>
        <p:nvSpPr>
          <p:cNvPr id="4" name="TextBox 3">
            <a:extLst>
              <a:ext uri="{FF2B5EF4-FFF2-40B4-BE49-F238E27FC236}">
                <a16:creationId xmlns:a16="http://schemas.microsoft.com/office/drawing/2014/main" id="{E2B70026-0B48-E808-5146-2631B51C0F6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693286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B933-DD02-17D7-A83B-CFBF9BEBE6E9}"/>
              </a:ext>
            </a:extLst>
          </p:cNvPr>
          <p:cNvSpPr>
            <a:spLocks noGrp="1"/>
          </p:cNvSpPr>
          <p:nvPr>
            <p:ph type="title"/>
          </p:nvPr>
        </p:nvSpPr>
        <p:spPr/>
        <p:txBody>
          <a:bodyPr/>
          <a:lstStyle/>
          <a:p>
            <a:r>
              <a:rPr lang="en-US" dirty="0">
                <a:solidFill>
                  <a:schemeClr val="accent1">
                    <a:lumMod val="40000"/>
                    <a:lumOff val="60000"/>
                  </a:schemeClr>
                </a:solidFill>
              </a:rPr>
              <a:t>Confidentiality	</a:t>
            </a:r>
          </a:p>
        </p:txBody>
      </p:sp>
      <p:sp>
        <p:nvSpPr>
          <p:cNvPr id="3" name="Content Placeholder 2">
            <a:extLst>
              <a:ext uri="{FF2B5EF4-FFF2-40B4-BE49-F238E27FC236}">
                <a16:creationId xmlns:a16="http://schemas.microsoft.com/office/drawing/2014/main" id="{98BC3870-0516-2DBF-7257-8F42467ADFE6}"/>
              </a:ext>
            </a:extLst>
          </p:cNvPr>
          <p:cNvSpPr>
            <a:spLocks noGrp="1"/>
          </p:cNvSpPr>
          <p:nvPr>
            <p:ph idx="1"/>
          </p:nvPr>
        </p:nvSpPr>
        <p:spPr/>
        <p:txBody>
          <a:bodyPr>
            <a:normAutofit/>
          </a:bodyPr>
          <a:lstStyle/>
          <a:p>
            <a:r>
              <a:rPr lang="en-US" sz="2800" dirty="0"/>
              <a:t>Identity of mandated reporter and those who cooperated with investigation can not be disclosed</a:t>
            </a:r>
          </a:p>
          <a:p>
            <a:r>
              <a:rPr lang="en-US" sz="2800" dirty="0"/>
              <a:t>If law enforcement is involved, person(s) to be to be treated as confidential informant </a:t>
            </a:r>
          </a:p>
        </p:txBody>
      </p:sp>
      <p:sp>
        <p:nvSpPr>
          <p:cNvPr id="4" name="TextBox 3">
            <a:extLst>
              <a:ext uri="{FF2B5EF4-FFF2-40B4-BE49-F238E27FC236}">
                <a16:creationId xmlns:a16="http://schemas.microsoft.com/office/drawing/2014/main" id="{23996609-29AD-0807-7433-DE0C32F42F8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93147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B240-B8F8-AFBF-536B-FC455E8B5E9B}"/>
              </a:ext>
            </a:extLst>
          </p:cNvPr>
          <p:cNvSpPr>
            <a:spLocks noGrp="1"/>
          </p:cNvSpPr>
          <p:nvPr>
            <p:ph type="title"/>
          </p:nvPr>
        </p:nvSpPr>
        <p:spPr/>
        <p:txBody>
          <a:bodyPr/>
          <a:lstStyle/>
          <a:p>
            <a:r>
              <a:rPr lang="en-US" dirty="0">
                <a:solidFill>
                  <a:schemeClr val="accent1">
                    <a:lumMod val="40000"/>
                    <a:lumOff val="60000"/>
                  </a:schemeClr>
                </a:solidFill>
              </a:rPr>
              <a:t>Perpetrator of Child Abuse</a:t>
            </a:r>
          </a:p>
        </p:txBody>
      </p:sp>
      <p:sp>
        <p:nvSpPr>
          <p:cNvPr id="3" name="Content Placeholder 2">
            <a:extLst>
              <a:ext uri="{FF2B5EF4-FFF2-40B4-BE49-F238E27FC236}">
                <a16:creationId xmlns:a16="http://schemas.microsoft.com/office/drawing/2014/main" id="{7061F987-DF7B-952D-2CE2-5A3B3E469436}"/>
              </a:ext>
            </a:extLst>
          </p:cNvPr>
          <p:cNvSpPr>
            <a:spLocks noGrp="1"/>
          </p:cNvSpPr>
          <p:nvPr>
            <p:ph idx="1"/>
          </p:nvPr>
        </p:nvSpPr>
        <p:spPr/>
        <p:txBody>
          <a:bodyPr>
            <a:normAutofit fontScale="92500"/>
          </a:bodyPr>
          <a:lstStyle/>
          <a:p>
            <a:r>
              <a:rPr lang="en-US" sz="2400" dirty="0"/>
              <a:t>Parent of child</a:t>
            </a:r>
          </a:p>
          <a:p>
            <a:r>
              <a:rPr lang="en-US" sz="2400" dirty="0"/>
              <a:t>Spouse/paramour or former spouse/paramour of child’s parent</a:t>
            </a:r>
          </a:p>
          <a:p>
            <a:r>
              <a:rPr lang="en-US" sz="2400" dirty="0"/>
              <a:t>Person 14 years of age or older and responsible for the child’s welfare or having direct contact with children as an employee of child-care services, a school or through a program, activity or service</a:t>
            </a:r>
          </a:p>
          <a:p>
            <a:r>
              <a:rPr lang="en-US" sz="2400" dirty="0"/>
              <a:t>Household member 14 years or older</a:t>
            </a:r>
          </a:p>
          <a:p>
            <a:r>
              <a:rPr lang="en-US" sz="2400" dirty="0"/>
              <a:t>Non-household member over 18 related to child within 3</a:t>
            </a:r>
            <a:r>
              <a:rPr lang="en-US" sz="2400" baseline="30000" dirty="0"/>
              <a:t>rd</a:t>
            </a:r>
            <a:r>
              <a:rPr lang="en-US" sz="2400" dirty="0"/>
              <a:t> degree of consanguinity or by adoption</a:t>
            </a:r>
          </a:p>
          <a:p>
            <a:r>
              <a:rPr lang="en-US" sz="2400" dirty="0"/>
              <a:t>Person 18 or older who engages a child in severe form of trafficking </a:t>
            </a:r>
          </a:p>
          <a:p>
            <a:endParaRPr lang="en-US" sz="2400" dirty="0"/>
          </a:p>
        </p:txBody>
      </p:sp>
      <p:sp>
        <p:nvSpPr>
          <p:cNvPr id="4" name="TextBox 3">
            <a:extLst>
              <a:ext uri="{FF2B5EF4-FFF2-40B4-BE49-F238E27FC236}">
                <a16:creationId xmlns:a16="http://schemas.microsoft.com/office/drawing/2014/main" id="{877C9073-69B4-165E-AA30-FF028EC92A9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48373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65065-7D94-4B6E-A718-7EBD65935D44}"/>
              </a:ext>
            </a:extLst>
          </p:cNvPr>
          <p:cNvSpPr>
            <a:spLocks noGrp="1"/>
          </p:cNvSpPr>
          <p:nvPr>
            <p:ph type="title"/>
          </p:nvPr>
        </p:nvSpPr>
        <p:spPr>
          <a:xfrm>
            <a:off x="1563623" y="2094309"/>
            <a:ext cx="9070848" cy="1262724"/>
          </a:xfrm>
        </p:spPr>
        <p:txBody>
          <a:bodyPr/>
          <a:lstStyle/>
          <a:p>
            <a:r>
              <a:rPr lang="en-US" sz="6000" dirty="0">
                <a:solidFill>
                  <a:schemeClr val="accent1">
                    <a:lumMod val="40000"/>
                    <a:lumOff val="60000"/>
                  </a:schemeClr>
                </a:solidFill>
              </a:rPr>
              <a:t>Key point</a:t>
            </a:r>
          </a:p>
        </p:txBody>
      </p:sp>
      <p:sp>
        <p:nvSpPr>
          <p:cNvPr id="3" name="Text Placeholder 2">
            <a:extLst>
              <a:ext uri="{FF2B5EF4-FFF2-40B4-BE49-F238E27FC236}">
                <a16:creationId xmlns:a16="http://schemas.microsoft.com/office/drawing/2014/main" id="{FEFA4EDE-4F35-1D26-5CFF-948DA67FDE0C}"/>
              </a:ext>
            </a:extLst>
          </p:cNvPr>
          <p:cNvSpPr>
            <a:spLocks noGrp="1"/>
          </p:cNvSpPr>
          <p:nvPr>
            <p:ph type="body" idx="1"/>
          </p:nvPr>
        </p:nvSpPr>
        <p:spPr>
          <a:xfrm>
            <a:off x="1563624" y="3183459"/>
            <a:ext cx="9070848" cy="2048929"/>
          </a:xfrm>
        </p:spPr>
        <p:txBody>
          <a:bodyPr>
            <a:normAutofit/>
          </a:bodyPr>
          <a:lstStyle/>
          <a:p>
            <a:r>
              <a:rPr lang="en-US" sz="3600" dirty="0">
                <a:solidFill>
                  <a:schemeClr val="tx1"/>
                </a:solidFill>
              </a:rPr>
              <a:t>Mandated reporters must report suspected abuse, regardless of whether the perpetrator is known or unknown </a:t>
            </a:r>
          </a:p>
        </p:txBody>
      </p:sp>
    </p:spTree>
    <p:extLst>
      <p:ext uri="{BB962C8B-B14F-4D97-AF65-F5344CB8AC3E}">
        <p14:creationId xmlns:p14="http://schemas.microsoft.com/office/powerpoint/2010/main" val="388551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B240-B8F8-AFBF-536B-FC455E8B5E9B}"/>
              </a:ext>
            </a:extLst>
          </p:cNvPr>
          <p:cNvSpPr>
            <a:spLocks noGrp="1"/>
          </p:cNvSpPr>
          <p:nvPr>
            <p:ph type="title"/>
          </p:nvPr>
        </p:nvSpPr>
        <p:spPr/>
        <p:txBody>
          <a:bodyPr/>
          <a:lstStyle/>
          <a:p>
            <a:r>
              <a:rPr lang="en-US" dirty="0">
                <a:solidFill>
                  <a:schemeClr val="accent1">
                    <a:lumMod val="40000"/>
                    <a:lumOff val="60000"/>
                  </a:schemeClr>
                </a:solidFill>
              </a:rPr>
              <a:t>Bodily Injury</a:t>
            </a:r>
          </a:p>
        </p:txBody>
      </p:sp>
      <p:sp>
        <p:nvSpPr>
          <p:cNvPr id="3" name="Content Placeholder 2">
            <a:extLst>
              <a:ext uri="{FF2B5EF4-FFF2-40B4-BE49-F238E27FC236}">
                <a16:creationId xmlns:a16="http://schemas.microsoft.com/office/drawing/2014/main" id="{7061F987-DF7B-952D-2CE2-5A3B3E469436}"/>
              </a:ext>
            </a:extLst>
          </p:cNvPr>
          <p:cNvSpPr>
            <a:spLocks noGrp="1"/>
          </p:cNvSpPr>
          <p:nvPr>
            <p:ph idx="1"/>
          </p:nvPr>
        </p:nvSpPr>
        <p:spPr/>
        <p:txBody>
          <a:bodyPr>
            <a:normAutofit/>
          </a:bodyPr>
          <a:lstStyle/>
          <a:p>
            <a:pPr marL="0" indent="0">
              <a:buNone/>
            </a:pPr>
            <a:r>
              <a:rPr lang="en-US" sz="3600" dirty="0"/>
              <a:t>Causing bodily injury to a child through any recent act or failure to act that causes impairment of physical condition or substantial pain.</a:t>
            </a:r>
          </a:p>
        </p:txBody>
      </p:sp>
      <p:sp>
        <p:nvSpPr>
          <p:cNvPr id="4" name="TextBox 3">
            <a:extLst>
              <a:ext uri="{FF2B5EF4-FFF2-40B4-BE49-F238E27FC236}">
                <a16:creationId xmlns:a16="http://schemas.microsoft.com/office/drawing/2014/main" id="{20D9571A-753B-7DE6-AA24-5181D70C96F9}"/>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38933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B240-B8F8-AFBF-536B-FC455E8B5E9B}"/>
              </a:ext>
            </a:extLst>
          </p:cNvPr>
          <p:cNvSpPr>
            <a:spLocks noGrp="1"/>
          </p:cNvSpPr>
          <p:nvPr>
            <p:ph type="title"/>
          </p:nvPr>
        </p:nvSpPr>
        <p:spPr/>
        <p:txBody>
          <a:bodyPr/>
          <a:lstStyle/>
          <a:p>
            <a:r>
              <a:rPr lang="en-US" dirty="0">
                <a:solidFill>
                  <a:schemeClr val="accent1">
                    <a:lumMod val="40000"/>
                    <a:lumOff val="60000"/>
                  </a:schemeClr>
                </a:solidFill>
              </a:rPr>
              <a:t>Caregiver-Fabricated Illness</a:t>
            </a:r>
          </a:p>
        </p:txBody>
      </p:sp>
      <p:sp>
        <p:nvSpPr>
          <p:cNvPr id="3" name="Content Placeholder 2">
            <a:extLst>
              <a:ext uri="{FF2B5EF4-FFF2-40B4-BE49-F238E27FC236}">
                <a16:creationId xmlns:a16="http://schemas.microsoft.com/office/drawing/2014/main" id="{7061F987-DF7B-952D-2CE2-5A3B3E469436}"/>
              </a:ext>
            </a:extLst>
          </p:cNvPr>
          <p:cNvSpPr>
            <a:spLocks noGrp="1"/>
          </p:cNvSpPr>
          <p:nvPr>
            <p:ph idx="1"/>
          </p:nvPr>
        </p:nvSpPr>
        <p:spPr/>
        <p:txBody>
          <a:bodyPr>
            <a:normAutofit/>
          </a:bodyPr>
          <a:lstStyle/>
          <a:p>
            <a:pPr marL="0" indent="0" algn="ctr">
              <a:buNone/>
            </a:pPr>
            <a:r>
              <a:rPr lang="en-US" sz="3600" dirty="0"/>
              <a:t>“fabricating, feigning or intentionally exaggerating or inducing a medical symptom or disease…”</a:t>
            </a:r>
          </a:p>
        </p:txBody>
      </p:sp>
      <p:sp>
        <p:nvSpPr>
          <p:cNvPr id="4" name="TextBox 3">
            <a:extLst>
              <a:ext uri="{FF2B5EF4-FFF2-40B4-BE49-F238E27FC236}">
                <a16:creationId xmlns:a16="http://schemas.microsoft.com/office/drawing/2014/main" id="{43EEE539-1575-FA2F-4941-E523A7C04B5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5108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EC8F-C7D9-660F-DFCE-8C9E5A0CA86A}"/>
              </a:ext>
            </a:extLst>
          </p:cNvPr>
          <p:cNvSpPr>
            <a:spLocks noGrp="1"/>
          </p:cNvSpPr>
          <p:nvPr>
            <p:ph type="title"/>
          </p:nvPr>
        </p:nvSpPr>
        <p:spPr/>
        <p:txBody>
          <a:bodyPr/>
          <a:lstStyle/>
          <a:p>
            <a:r>
              <a:rPr lang="en-US" dirty="0">
                <a:solidFill>
                  <a:schemeClr val="accent1">
                    <a:lumMod val="40000"/>
                    <a:lumOff val="60000"/>
                  </a:schemeClr>
                </a:solidFill>
              </a:rPr>
              <a:t>Serious Mental Injury</a:t>
            </a:r>
          </a:p>
        </p:txBody>
      </p:sp>
      <p:sp>
        <p:nvSpPr>
          <p:cNvPr id="3" name="Content Placeholder 2">
            <a:extLst>
              <a:ext uri="{FF2B5EF4-FFF2-40B4-BE49-F238E27FC236}">
                <a16:creationId xmlns:a16="http://schemas.microsoft.com/office/drawing/2014/main" id="{F8FF3899-FB0B-C04A-4094-2D86B3AA8711}"/>
              </a:ext>
            </a:extLst>
          </p:cNvPr>
          <p:cNvSpPr>
            <a:spLocks noGrp="1"/>
          </p:cNvSpPr>
          <p:nvPr>
            <p:ph sz="half" idx="1"/>
          </p:nvPr>
        </p:nvSpPr>
        <p:spPr/>
        <p:txBody>
          <a:bodyPr>
            <a:normAutofit/>
          </a:bodyPr>
          <a:lstStyle/>
          <a:p>
            <a:pPr marL="0" indent="0">
              <a:buNone/>
            </a:pPr>
            <a:r>
              <a:rPr lang="en-US" sz="3200" dirty="0"/>
              <a:t>Causing or substantially contributing to serious mental injury through act(s) or failure(s) to act.</a:t>
            </a:r>
          </a:p>
        </p:txBody>
      </p:sp>
      <p:pic>
        <p:nvPicPr>
          <p:cNvPr id="5" name="Content Placeholder 4">
            <a:extLst>
              <a:ext uri="{FF2B5EF4-FFF2-40B4-BE49-F238E27FC236}">
                <a16:creationId xmlns:a16="http://schemas.microsoft.com/office/drawing/2014/main" id="{78D62553-D82C-B097-9D9B-F483D29F9CCA}"/>
              </a:ext>
            </a:extLst>
          </p:cNvPr>
          <p:cNvPicPr>
            <a:picLocks noGrp="1" noChangeAspect="1"/>
          </p:cNvPicPr>
          <p:nvPr>
            <p:ph sz="half" idx="2"/>
          </p:nvPr>
        </p:nvPicPr>
        <p:blipFill>
          <a:blip r:embed="rId2"/>
          <a:stretch>
            <a:fillRect/>
          </a:stretch>
        </p:blipFill>
        <p:spPr>
          <a:xfrm>
            <a:off x="7005242" y="2103120"/>
            <a:ext cx="3705091" cy="3599639"/>
          </a:xfrm>
          <a:prstGeom prst="rect">
            <a:avLst/>
          </a:prstGeom>
        </p:spPr>
      </p:pic>
      <p:sp>
        <p:nvSpPr>
          <p:cNvPr id="4" name="TextBox 3">
            <a:extLst>
              <a:ext uri="{FF2B5EF4-FFF2-40B4-BE49-F238E27FC236}">
                <a16:creationId xmlns:a16="http://schemas.microsoft.com/office/drawing/2014/main" id="{83245E4E-149C-2DE7-201F-9600EA51039D}"/>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625834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5B50-D046-B147-F693-C76847324B53}"/>
              </a:ext>
            </a:extLst>
          </p:cNvPr>
          <p:cNvSpPr>
            <a:spLocks noGrp="1"/>
          </p:cNvSpPr>
          <p:nvPr>
            <p:ph type="title"/>
          </p:nvPr>
        </p:nvSpPr>
        <p:spPr/>
        <p:txBody>
          <a:bodyPr/>
          <a:lstStyle/>
          <a:p>
            <a:r>
              <a:rPr lang="en-US" dirty="0"/>
              <a:t>Sexual abuse </a:t>
            </a:r>
          </a:p>
        </p:txBody>
      </p:sp>
      <p:sp>
        <p:nvSpPr>
          <p:cNvPr id="3" name="Text Placeholder 2">
            <a:extLst>
              <a:ext uri="{FF2B5EF4-FFF2-40B4-BE49-F238E27FC236}">
                <a16:creationId xmlns:a16="http://schemas.microsoft.com/office/drawing/2014/main" id="{1C788D82-AA87-6778-4D54-5C3AC16D54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5886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8C6A-821D-D9C8-F3BC-FBEF793446D0}"/>
              </a:ext>
            </a:extLst>
          </p:cNvPr>
          <p:cNvSpPr>
            <a:spLocks noGrp="1"/>
          </p:cNvSpPr>
          <p:nvPr>
            <p:ph type="title"/>
          </p:nvPr>
        </p:nvSpPr>
        <p:spPr/>
        <p:txBody>
          <a:bodyPr/>
          <a:lstStyle/>
          <a:p>
            <a:r>
              <a:rPr lang="en-US" dirty="0">
                <a:solidFill>
                  <a:schemeClr val="accent1">
                    <a:lumMod val="40000"/>
                    <a:lumOff val="60000"/>
                  </a:schemeClr>
                </a:solidFill>
              </a:rPr>
              <a:t>Learning Objectives	</a:t>
            </a:r>
          </a:p>
        </p:txBody>
      </p:sp>
      <p:sp>
        <p:nvSpPr>
          <p:cNvPr id="3" name="Content Placeholder 2">
            <a:extLst>
              <a:ext uri="{FF2B5EF4-FFF2-40B4-BE49-F238E27FC236}">
                <a16:creationId xmlns:a16="http://schemas.microsoft.com/office/drawing/2014/main" id="{85144808-EA23-C21F-17C9-2CDD6460DAC8}"/>
              </a:ext>
            </a:extLst>
          </p:cNvPr>
          <p:cNvSpPr>
            <a:spLocks noGrp="1"/>
          </p:cNvSpPr>
          <p:nvPr>
            <p:ph idx="1"/>
          </p:nvPr>
        </p:nvSpPr>
        <p:spPr/>
        <p:txBody>
          <a:bodyPr>
            <a:normAutofit/>
          </a:bodyPr>
          <a:lstStyle/>
          <a:p>
            <a:r>
              <a:rPr lang="en-US" sz="2800" dirty="0"/>
              <a:t>Identify the role of child protection</a:t>
            </a:r>
          </a:p>
          <a:p>
            <a:r>
              <a:rPr lang="en-US" sz="2800" dirty="0"/>
              <a:t>Describe role of mandated reporter</a:t>
            </a:r>
          </a:p>
          <a:p>
            <a:r>
              <a:rPr lang="en-US" sz="2800" dirty="0"/>
              <a:t>Define categories of child abuse in the law</a:t>
            </a:r>
          </a:p>
          <a:p>
            <a:r>
              <a:rPr lang="en-US" sz="2800" dirty="0"/>
              <a:t>Recognize potential risk/indicators of child abuse/neglect</a:t>
            </a:r>
          </a:p>
          <a:p>
            <a:r>
              <a:rPr lang="en-US" sz="2800" dirty="0"/>
              <a:t>Explain referral process &amp; follow up </a:t>
            </a:r>
          </a:p>
          <a:p>
            <a:r>
              <a:rPr lang="en-US" sz="2800" dirty="0"/>
              <a:t>Identify prevention resources </a:t>
            </a:r>
          </a:p>
        </p:txBody>
      </p:sp>
      <p:sp>
        <p:nvSpPr>
          <p:cNvPr id="5" name="TextBox 4">
            <a:extLst>
              <a:ext uri="{FF2B5EF4-FFF2-40B4-BE49-F238E27FC236}">
                <a16:creationId xmlns:a16="http://schemas.microsoft.com/office/drawing/2014/main" id="{B604F3F8-FCF5-8A85-A7DF-BBC9D1506F4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872463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DB42-427D-32C0-7178-F98877D8CE31}"/>
              </a:ext>
            </a:extLst>
          </p:cNvPr>
          <p:cNvSpPr>
            <a:spLocks noGrp="1"/>
          </p:cNvSpPr>
          <p:nvPr>
            <p:ph type="title"/>
          </p:nvPr>
        </p:nvSpPr>
        <p:spPr/>
        <p:txBody>
          <a:bodyPr/>
          <a:lstStyle/>
          <a:p>
            <a:r>
              <a:rPr lang="en-US" dirty="0">
                <a:solidFill>
                  <a:schemeClr val="accent1">
                    <a:lumMod val="40000"/>
                    <a:lumOff val="60000"/>
                  </a:schemeClr>
                </a:solidFill>
              </a:rPr>
              <a:t>Sexual Abuse or Exploitation</a:t>
            </a:r>
          </a:p>
        </p:txBody>
      </p:sp>
      <p:sp>
        <p:nvSpPr>
          <p:cNvPr id="3" name="Content Placeholder 2">
            <a:extLst>
              <a:ext uri="{FF2B5EF4-FFF2-40B4-BE49-F238E27FC236}">
                <a16:creationId xmlns:a16="http://schemas.microsoft.com/office/drawing/2014/main" id="{4D6CBA88-9960-D9A1-5BA0-E4D0351D2303}"/>
              </a:ext>
            </a:extLst>
          </p:cNvPr>
          <p:cNvSpPr>
            <a:spLocks noGrp="1"/>
          </p:cNvSpPr>
          <p:nvPr>
            <p:ph idx="1"/>
          </p:nvPr>
        </p:nvSpPr>
        <p:spPr/>
        <p:txBody>
          <a:bodyPr>
            <a:normAutofit/>
          </a:bodyPr>
          <a:lstStyle/>
          <a:p>
            <a:pPr marL="0" indent="0">
              <a:buNone/>
            </a:pPr>
            <a:r>
              <a:rPr lang="en-US" dirty="0"/>
              <a:t>The employment, use, persuasion, inducement, enticement or coercion of a child to engage in or assist another person to engage in sexually explicitly conduct including but not limited to:</a:t>
            </a:r>
          </a:p>
          <a:p>
            <a:r>
              <a:rPr lang="en-US" dirty="0"/>
              <a:t>Look at the sexual or other intimate parts of a child or another individual for the purpose of arousing or gratifying sexual desire in an individual </a:t>
            </a:r>
          </a:p>
          <a:p>
            <a:r>
              <a:rPr lang="en-US" dirty="0"/>
              <a:t>Participating in sexually explicit conversation in-person or by electronic means for the purpose of sexual stimulation or gratification of any individual</a:t>
            </a:r>
          </a:p>
          <a:p>
            <a:r>
              <a:rPr lang="en-US" dirty="0"/>
              <a:t>Actual or simulated sexual activity or nudity for the purpose or sexual stimulation or gratification of any individual</a:t>
            </a:r>
          </a:p>
          <a:p>
            <a:r>
              <a:rPr lang="en-US" dirty="0"/>
              <a:t>Actual or stimulate sexual activity or the purpose of producing visual depiction (Including photographing, videotaping, computer depicting or filming) of sexually explicit conduct</a:t>
            </a:r>
          </a:p>
        </p:txBody>
      </p:sp>
      <p:sp>
        <p:nvSpPr>
          <p:cNvPr id="4" name="TextBox 3">
            <a:extLst>
              <a:ext uri="{FF2B5EF4-FFF2-40B4-BE49-F238E27FC236}">
                <a16:creationId xmlns:a16="http://schemas.microsoft.com/office/drawing/2014/main" id="{1B0AA843-2FEA-61E2-5A4B-CDE0361CA91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717120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750C-0C3A-3919-7182-2D4504E58F7C}"/>
              </a:ext>
            </a:extLst>
          </p:cNvPr>
          <p:cNvSpPr>
            <a:spLocks noGrp="1"/>
          </p:cNvSpPr>
          <p:nvPr>
            <p:ph type="title"/>
          </p:nvPr>
        </p:nvSpPr>
        <p:spPr/>
        <p:txBody>
          <a:bodyPr/>
          <a:lstStyle/>
          <a:p>
            <a:pPr algn="ctr"/>
            <a:r>
              <a:rPr lang="en-US" dirty="0">
                <a:solidFill>
                  <a:schemeClr val="accent1">
                    <a:lumMod val="40000"/>
                    <a:lumOff val="60000"/>
                  </a:schemeClr>
                </a:solidFill>
              </a:rPr>
              <a:t>Sexual Abuse or Exploitation</a:t>
            </a:r>
          </a:p>
        </p:txBody>
      </p:sp>
      <p:sp>
        <p:nvSpPr>
          <p:cNvPr id="3" name="Content Placeholder 2">
            <a:extLst>
              <a:ext uri="{FF2B5EF4-FFF2-40B4-BE49-F238E27FC236}">
                <a16:creationId xmlns:a16="http://schemas.microsoft.com/office/drawing/2014/main" id="{9B23EEFA-9462-F446-2544-19F945D006BB}"/>
              </a:ext>
            </a:extLst>
          </p:cNvPr>
          <p:cNvSpPr>
            <a:spLocks noGrp="1"/>
          </p:cNvSpPr>
          <p:nvPr>
            <p:ph sz="half" idx="1"/>
          </p:nvPr>
        </p:nvSpPr>
        <p:spPr>
          <a:xfrm>
            <a:off x="1650999" y="2374052"/>
            <a:ext cx="4364568" cy="3749040"/>
          </a:xfrm>
        </p:spPr>
        <p:txBody>
          <a:bodyPr>
            <a:normAutofit/>
          </a:bodyPr>
          <a:lstStyle/>
          <a:p>
            <a:r>
              <a:rPr lang="en-US" sz="2000" dirty="0"/>
              <a:t>Rape</a:t>
            </a:r>
          </a:p>
          <a:p>
            <a:r>
              <a:rPr lang="en-US" sz="2000" dirty="0"/>
              <a:t>Statutory sexual assault</a:t>
            </a:r>
          </a:p>
          <a:p>
            <a:r>
              <a:rPr lang="en-US" sz="2000" dirty="0"/>
              <a:t>Involuntary deviate sexual intercourse</a:t>
            </a:r>
          </a:p>
          <a:p>
            <a:r>
              <a:rPr lang="en-US" sz="2000" dirty="0"/>
              <a:t>Sexual assault</a:t>
            </a:r>
          </a:p>
          <a:p>
            <a:r>
              <a:rPr lang="en-US" sz="2000" dirty="0"/>
              <a:t>Institutional sexual assault</a:t>
            </a:r>
          </a:p>
          <a:p>
            <a:r>
              <a:rPr lang="en-US" sz="2000" dirty="0"/>
              <a:t>Aggravated incident assault</a:t>
            </a:r>
          </a:p>
          <a:p>
            <a:r>
              <a:rPr lang="en-US" sz="2000" dirty="0"/>
              <a:t>Indecent assault</a:t>
            </a:r>
          </a:p>
        </p:txBody>
      </p:sp>
      <p:sp>
        <p:nvSpPr>
          <p:cNvPr id="4" name="Content Placeholder 3">
            <a:extLst>
              <a:ext uri="{FF2B5EF4-FFF2-40B4-BE49-F238E27FC236}">
                <a16:creationId xmlns:a16="http://schemas.microsoft.com/office/drawing/2014/main" id="{9C3EAF11-1582-B3D3-13F0-4647E5184B43}"/>
              </a:ext>
            </a:extLst>
          </p:cNvPr>
          <p:cNvSpPr>
            <a:spLocks noGrp="1"/>
          </p:cNvSpPr>
          <p:nvPr>
            <p:ph sz="half" idx="2"/>
          </p:nvPr>
        </p:nvSpPr>
        <p:spPr>
          <a:xfrm>
            <a:off x="6370322" y="2374052"/>
            <a:ext cx="4754880" cy="3749040"/>
          </a:xfrm>
        </p:spPr>
        <p:txBody>
          <a:bodyPr>
            <a:normAutofit/>
          </a:bodyPr>
          <a:lstStyle/>
          <a:p>
            <a:r>
              <a:rPr lang="en-US" sz="2000" dirty="0"/>
              <a:t>Indecent exposure</a:t>
            </a:r>
          </a:p>
          <a:p>
            <a:r>
              <a:rPr lang="en-US" sz="2000" dirty="0"/>
              <a:t>Incest</a:t>
            </a:r>
          </a:p>
          <a:p>
            <a:r>
              <a:rPr lang="en-US" sz="2000" dirty="0"/>
              <a:t>Prostitution</a:t>
            </a:r>
          </a:p>
          <a:p>
            <a:r>
              <a:rPr lang="en-US" sz="2000" dirty="0"/>
              <a:t>Sexual abuse</a:t>
            </a:r>
          </a:p>
          <a:p>
            <a:r>
              <a:rPr lang="en-US" sz="2000" dirty="0"/>
              <a:t>Unlawful contact with a minor </a:t>
            </a:r>
          </a:p>
          <a:p>
            <a:r>
              <a:rPr lang="en-US" sz="2000" dirty="0"/>
              <a:t>Sexual exploitation</a:t>
            </a:r>
          </a:p>
        </p:txBody>
      </p:sp>
      <p:sp>
        <p:nvSpPr>
          <p:cNvPr id="6" name="TextBox 5">
            <a:extLst>
              <a:ext uri="{FF2B5EF4-FFF2-40B4-BE49-F238E27FC236}">
                <a16:creationId xmlns:a16="http://schemas.microsoft.com/office/drawing/2014/main" id="{FB16B8F0-2D26-3FC3-D903-9468B4289B0D}"/>
              </a:ext>
            </a:extLst>
          </p:cNvPr>
          <p:cNvSpPr txBox="1"/>
          <p:nvPr/>
        </p:nvSpPr>
        <p:spPr>
          <a:xfrm>
            <a:off x="2641600" y="1783361"/>
            <a:ext cx="6908800" cy="461665"/>
          </a:xfrm>
          <a:prstGeom prst="rect">
            <a:avLst/>
          </a:prstGeom>
          <a:noFill/>
        </p:spPr>
        <p:txBody>
          <a:bodyPr wrap="square">
            <a:spAutoFit/>
          </a:bodyPr>
          <a:lstStyle/>
          <a:p>
            <a:pPr algn="ctr"/>
            <a:r>
              <a:rPr lang="en-US" sz="2400" dirty="0">
                <a:solidFill>
                  <a:schemeClr val="tx2"/>
                </a:solidFill>
              </a:rPr>
              <a:t>Any of the following offenses against a child: </a:t>
            </a:r>
          </a:p>
        </p:txBody>
      </p:sp>
      <p:sp>
        <p:nvSpPr>
          <p:cNvPr id="5" name="TextBox 4">
            <a:extLst>
              <a:ext uri="{FF2B5EF4-FFF2-40B4-BE49-F238E27FC236}">
                <a16:creationId xmlns:a16="http://schemas.microsoft.com/office/drawing/2014/main" id="{69B54277-CBCB-5CAA-F9B8-2BA01D2FA69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1467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DC92-AE2C-B2A9-0F18-594EBB51336E}"/>
              </a:ext>
            </a:extLst>
          </p:cNvPr>
          <p:cNvSpPr>
            <a:spLocks noGrp="1"/>
          </p:cNvSpPr>
          <p:nvPr>
            <p:ph type="title"/>
          </p:nvPr>
        </p:nvSpPr>
        <p:spPr/>
        <p:txBody>
          <a:bodyPr/>
          <a:lstStyle/>
          <a:p>
            <a:r>
              <a:rPr lang="en-US" dirty="0">
                <a:solidFill>
                  <a:schemeClr val="accent1">
                    <a:lumMod val="40000"/>
                    <a:lumOff val="60000"/>
                  </a:schemeClr>
                </a:solidFill>
              </a:rPr>
              <a:t>Exclusion	</a:t>
            </a:r>
          </a:p>
        </p:txBody>
      </p:sp>
      <p:sp>
        <p:nvSpPr>
          <p:cNvPr id="3" name="Content Placeholder 2">
            <a:extLst>
              <a:ext uri="{FF2B5EF4-FFF2-40B4-BE49-F238E27FC236}">
                <a16:creationId xmlns:a16="http://schemas.microsoft.com/office/drawing/2014/main" id="{2E6AA4BB-3F21-3C39-192F-4A90027F6DE8}"/>
              </a:ext>
            </a:extLst>
          </p:cNvPr>
          <p:cNvSpPr>
            <a:spLocks noGrp="1"/>
          </p:cNvSpPr>
          <p:nvPr>
            <p:ph idx="1"/>
          </p:nvPr>
        </p:nvSpPr>
        <p:spPr/>
        <p:txBody>
          <a:bodyPr>
            <a:normAutofit/>
          </a:bodyPr>
          <a:lstStyle/>
          <a:p>
            <a:pPr marL="0" indent="0">
              <a:buNone/>
            </a:pPr>
            <a:r>
              <a:rPr lang="en-US" sz="3200" dirty="0"/>
              <a:t>Consensual activities between a child who is 14 years of age or older and another person who is 14 years of age or older and whose age is within four years of the child’s age. </a:t>
            </a:r>
          </a:p>
        </p:txBody>
      </p:sp>
      <p:sp>
        <p:nvSpPr>
          <p:cNvPr id="4" name="TextBox 3">
            <a:extLst>
              <a:ext uri="{FF2B5EF4-FFF2-40B4-BE49-F238E27FC236}">
                <a16:creationId xmlns:a16="http://schemas.microsoft.com/office/drawing/2014/main" id="{D23556AE-7AC0-E08B-E6CD-06EF4041AEAF}"/>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24074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14E8-D067-6D86-CA70-257A619A622F}"/>
              </a:ext>
            </a:extLst>
          </p:cNvPr>
          <p:cNvSpPr>
            <a:spLocks noGrp="1"/>
          </p:cNvSpPr>
          <p:nvPr>
            <p:ph type="title"/>
          </p:nvPr>
        </p:nvSpPr>
        <p:spPr/>
        <p:txBody>
          <a:bodyPr/>
          <a:lstStyle/>
          <a:p>
            <a:r>
              <a:rPr lang="en-US" dirty="0">
                <a:solidFill>
                  <a:schemeClr val="accent1">
                    <a:lumMod val="40000"/>
                    <a:lumOff val="60000"/>
                  </a:schemeClr>
                </a:solidFill>
              </a:rPr>
              <a:t>Background</a:t>
            </a:r>
          </a:p>
        </p:txBody>
      </p:sp>
      <p:sp>
        <p:nvSpPr>
          <p:cNvPr id="4" name="Content Placeholder 2">
            <a:extLst>
              <a:ext uri="{FF2B5EF4-FFF2-40B4-BE49-F238E27FC236}">
                <a16:creationId xmlns:a16="http://schemas.microsoft.com/office/drawing/2014/main" id="{21445B6A-1904-EC7F-6D9A-73148DEC2968}"/>
              </a:ext>
            </a:extLst>
          </p:cNvPr>
          <p:cNvSpPr>
            <a:spLocks noGrp="1"/>
          </p:cNvSpPr>
          <p:nvPr>
            <p:ph idx="1"/>
          </p:nvPr>
        </p:nvSpPr>
        <p:spPr>
          <a:xfrm>
            <a:off x="1066800" y="2103438"/>
            <a:ext cx="10058400" cy="3932237"/>
          </a:xfrm>
        </p:spPr>
        <p:txBody>
          <a:bodyPr>
            <a:normAutofit/>
          </a:bodyPr>
          <a:lstStyle/>
          <a:p>
            <a:pPr lvl="0"/>
            <a:r>
              <a:rPr lang="en-US" sz="2800" dirty="0"/>
              <a:t>The medical evaluation in suspected sexual abuse is important clinically and forensically.</a:t>
            </a:r>
          </a:p>
          <a:p>
            <a:pPr lvl="0"/>
            <a:r>
              <a:rPr lang="en-US" sz="2800" dirty="0"/>
              <a:t>In the overwhelming majority of cases, even when sexual contact can be proven, the physical examination will be normal.</a:t>
            </a:r>
          </a:p>
          <a:p>
            <a:pPr lvl="0"/>
            <a:r>
              <a:rPr lang="en-US" sz="2800" dirty="0"/>
              <a:t>It is imperative that when findings are present, clinicians are able to recognize them and appropriately interpret their significance.</a:t>
            </a:r>
          </a:p>
        </p:txBody>
      </p:sp>
      <p:sp>
        <p:nvSpPr>
          <p:cNvPr id="5" name="TextBox 4">
            <a:extLst>
              <a:ext uri="{FF2B5EF4-FFF2-40B4-BE49-F238E27FC236}">
                <a16:creationId xmlns:a16="http://schemas.microsoft.com/office/drawing/2014/main" id="{EE2B76D9-97D1-6C4F-85C6-0DA9267303AB}"/>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6743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14E8-D067-6D86-CA70-257A619A622F}"/>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Findings Diagnostic of Trauma or Sexual Contact</a:t>
            </a:r>
          </a:p>
        </p:txBody>
      </p:sp>
      <p:sp>
        <p:nvSpPr>
          <p:cNvPr id="4" name="Content Placeholder 2">
            <a:extLst>
              <a:ext uri="{FF2B5EF4-FFF2-40B4-BE49-F238E27FC236}">
                <a16:creationId xmlns:a16="http://schemas.microsoft.com/office/drawing/2014/main" id="{21445B6A-1904-EC7F-6D9A-73148DEC2968}"/>
              </a:ext>
            </a:extLst>
          </p:cNvPr>
          <p:cNvSpPr>
            <a:spLocks noGrp="1"/>
          </p:cNvSpPr>
          <p:nvPr>
            <p:ph idx="1"/>
          </p:nvPr>
        </p:nvSpPr>
        <p:spPr>
          <a:xfrm>
            <a:off x="1066800" y="2103438"/>
            <a:ext cx="10058400" cy="3932237"/>
          </a:xfrm>
        </p:spPr>
        <p:txBody>
          <a:bodyPr>
            <a:normAutofit fontScale="70000" lnSpcReduction="20000"/>
          </a:bodyPr>
          <a:lstStyle/>
          <a:p>
            <a:pPr marL="457200" lvl="0" indent="-457200">
              <a:buClr>
                <a:schemeClr val="bg1">
                  <a:lumMod val="65000"/>
                </a:schemeClr>
              </a:buClr>
              <a:buSzPct val="100000"/>
              <a:buFont typeface="+mj-lt"/>
              <a:buAutoNum type="arabicPeriod"/>
            </a:pPr>
            <a:r>
              <a:rPr lang="en-US" sz="4000" dirty="0"/>
              <a:t>Acute injury to the external genital or anal tissue</a:t>
            </a:r>
          </a:p>
          <a:p>
            <a:pPr marL="457200" lvl="0" indent="-457200">
              <a:buClr>
                <a:schemeClr val="bg1">
                  <a:lumMod val="65000"/>
                </a:schemeClr>
              </a:buClr>
              <a:buSzPct val="100000"/>
              <a:buFont typeface="+mj-lt"/>
              <a:buAutoNum type="arabicPeriod"/>
            </a:pPr>
            <a:r>
              <a:rPr lang="en-US" sz="4000" dirty="0"/>
              <a:t>Healed traumatic injuries to the external anogenital region</a:t>
            </a:r>
          </a:p>
          <a:p>
            <a:pPr marL="457200" lvl="0" indent="-457200">
              <a:buClr>
                <a:schemeClr val="bg1">
                  <a:lumMod val="65000"/>
                </a:schemeClr>
              </a:buClr>
              <a:buSzPct val="100000"/>
              <a:buFont typeface="+mj-lt"/>
              <a:buAutoNum type="arabicPeriod"/>
            </a:pPr>
            <a:r>
              <a:rPr lang="en-US" sz="4000" dirty="0"/>
              <a:t>Acute or healed injury to the internal genital/anal tissues</a:t>
            </a:r>
          </a:p>
          <a:p>
            <a:pPr marL="457200" lvl="0" indent="-457200">
              <a:buClr>
                <a:schemeClr val="bg1">
                  <a:lumMod val="65000"/>
                </a:schemeClr>
              </a:buClr>
              <a:buSzPct val="100000"/>
              <a:buFont typeface="+mj-lt"/>
              <a:buAutoNum type="arabicPeriod"/>
            </a:pPr>
            <a:r>
              <a:rPr lang="en-US" sz="4000" dirty="0"/>
              <a:t>Sexually transmitted infections (STIs)</a:t>
            </a:r>
          </a:p>
          <a:p>
            <a:pPr marL="457200" lvl="0" indent="-457200">
              <a:buClr>
                <a:schemeClr val="bg1">
                  <a:lumMod val="65000"/>
                </a:schemeClr>
              </a:buClr>
              <a:buSzPct val="100000"/>
              <a:buFont typeface="+mj-lt"/>
              <a:buAutoNum type="arabicPeriod"/>
            </a:pPr>
            <a:r>
              <a:rPr lang="en-US" sz="4000" dirty="0"/>
              <a:t>Pregnancy</a:t>
            </a:r>
          </a:p>
          <a:p>
            <a:pPr marL="457200" lvl="0" indent="-457200">
              <a:buClr>
                <a:schemeClr val="bg1">
                  <a:lumMod val="65000"/>
                </a:schemeClr>
              </a:buClr>
              <a:buSzPct val="100000"/>
              <a:buFont typeface="+mj-lt"/>
              <a:buAutoNum type="arabicPeriod"/>
            </a:pPr>
            <a:r>
              <a:rPr lang="en-US" sz="4000" dirty="0"/>
              <a:t>Presence of semen</a:t>
            </a:r>
          </a:p>
          <a:p>
            <a:pPr marL="0" indent="0">
              <a:buClr>
                <a:schemeClr val="bg1">
                  <a:lumMod val="65000"/>
                </a:schemeClr>
              </a:buClr>
              <a:buSzPct val="100000"/>
              <a:buNone/>
            </a:pPr>
            <a:r>
              <a:rPr lang="en-US" sz="1800" dirty="0"/>
              <a:t>(Adams 2015)</a:t>
            </a:r>
          </a:p>
        </p:txBody>
      </p:sp>
      <p:sp>
        <p:nvSpPr>
          <p:cNvPr id="3" name="TextBox 2">
            <a:extLst>
              <a:ext uri="{FF2B5EF4-FFF2-40B4-BE49-F238E27FC236}">
                <a16:creationId xmlns:a16="http://schemas.microsoft.com/office/drawing/2014/main" id="{A0568203-7FB7-9A71-5883-F3C5D23A719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51519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AEB8-9A89-7EEE-9194-76DC133B8675}"/>
              </a:ext>
            </a:extLst>
          </p:cNvPr>
          <p:cNvSpPr>
            <a:spLocks noGrp="1"/>
          </p:cNvSpPr>
          <p:nvPr>
            <p:ph type="title"/>
          </p:nvPr>
        </p:nvSpPr>
        <p:spPr/>
        <p:txBody>
          <a:bodyPr/>
          <a:lstStyle/>
          <a:p>
            <a:r>
              <a:rPr lang="en-US" dirty="0">
                <a:solidFill>
                  <a:schemeClr val="accent1">
                    <a:lumMod val="40000"/>
                    <a:lumOff val="60000"/>
                  </a:schemeClr>
                </a:solidFill>
              </a:rPr>
              <a:t>Sexual Abuse Findings</a:t>
            </a:r>
          </a:p>
        </p:txBody>
      </p:sp>
      <p:sp>
        <p:nvSpPr>
          <p:cNvPr id="3" name="Text Placeholder 2">
            <a:extLst>
              <a:ext uri="{FF2B5EF4-FFF2-40B4-BE49-F238E27FC236}">
                <a16:creationId xmlns:a16="http://schemas.microsoft.com/office/drawing/2014/main" id="{3B23DD2F-7BC0-B43A-8D53-E8DA868C18FA}"/>
              </a:ext>
            </a:extLst>
          </p:cNvPr>
          <p:cNvSpPr>
            <a:spLocks noGrp="1"/>
          </p:cNvSpPr>
          <p:nvPr>
            <p:ph type="body" idx="1"/>
          </p:nvPr>
        </p:nvSpPr>
        <p:spPr>
          <a:xfrm>
            <a:off x="1009503" y="1630245"/>
            <a:ext cx="5086497" cy="2950143"/>
          </a:xfrm>
        </p:spPr>
        <p:txBody>
          <a:bodyPr>
            <a:normAutofit/>
          </a:bodyPr>
          <a:lstStyle/>
          <a:p>
            <a:pPr algn="l"/>
            <a:r>
              <a:rPr lang="en-US" sz="2400" dirty="0"/>
              <a:t>Labial Bruising</a:t>
            </a:r>
          </a:p>
          <a:p>
            <a:pPr marL="285750" indent="-285750" algn="l">
              <a:buFont typeface="Arial" panose="020B0604020202020204" pitchFamily="34" charset="0"/>
              <a:buChar char="•"/>
            </a:pPr>
            <a:r>
              <a:rPr lang="en-US" dirty="0">
                <a:solidFill>
                  <a:schemeClr val="tx1"/>
                </a:solidFill>
              </a:rPr>
              <a:t>Note the bruising and petechiae on the bilateral labia majora and the brown bruise on the right labia minora.</a:t>
            </a:r>
          </a:p>
          <a:p>
            <a:pPr marL="285750" lvl="0" indent="-285750" algn="l">
              <a:buFont typeface="Arial" panose="020B0604020202020204" pitchFamily="34" charset="0"/>
              <a:buChar char="•"/>
            </a:pPr>
            <a:r>
              <a:rPr lang="en-US" dirty="0">
                <a:solidFill>
                  <a:schemeClr val="tx1"/>
                </a:solidFill>
              </a:rPr>
              <a:t>This finding can be the result of impact trauma, crush injury </a:t>
            </a:r>
            <a:br>
              <a:rPr lang="en-US" dirty="0">
                <a:solidFill>
                  <a:schemeClr val="tx1"/>
                </a:solidFill>
              </a:rPr>
            </a:br>
            <a:r>
              <a:rPr lang="en-US" dirty="0">
                <a:solidFill>
                  <a:schemeClr val="tx1"/>
                </a:solidFill>
              </a:rPr>
              <a:t>(</a:t>
            </a:r>
            <a:r>
              <a:rPr lang="en-US" dirty="0" err="1">
                <a:solidFill>
                  <a:schemeClr val="tx1"/>
                </a:solidFill>
              </a:rPr>
              <a:t>eg</a:t>
            </a:r>
            <a:r>
              <a:rPr lang="en-US" dirty="0">
                <a:solidFill>
                  <a:schemeClr val="tx1"/>
                </a:solidFill>
              </a:rPr>
              <a:t>, bite), or suction trauma.</a:t>
            </a:r>
          </a:p>
          <a:p>
            <a:pPr marL="285750" lvl="0" indent="-285750" algn="l">
              <a:buFont typeface="Arial" panose="020B0604020202020204" pitchFamily="34" charset="0"/>
              <a:buChar char="•"/>
            </a:pPr>
            <a:r>
              <a:rPr lang="en-US" dirty="0">
                <a:solidFill>
                  <a:schemeClr val="tx1"/>
                </a:solidFill>
              </a:rPr>
              <a:t>This child described the perpetrator placing his face on her genitals.</a:t>
            </a:r>
          </a:p>
          <a:p>
            <a:pPr algn="l"/>
            <a:endParaRPr lang="en-US" dirty="0"/>
          </a:p>
        </p:txBody>
      </p:sp>
      <p:pic>
        <p:nvPicPr>
          <p:cNvPr id="8" name="Picture 7">
            <a:extLst>
              <a:ext uri="{FF2B5EF4-FFF2-40B4-BE49-F238E27FC236}">
                <a16:creationId xmlns:a16="http://schemas.microsoft.com/office/drawing/2014/main" id="{FC19D99B-AC71-4811-5E3E-2AC3FFCBD560}"/>
              </a:ext>
            </a:extLst>
          </p:cNvPr>
          <p:cNvPicPr>
            <a:picLocks noChangeAspect="1"/>
          </p:cNvPicPr>
          <p:nvPr/>
        </p:nvPicPr>
        <p:blipFill rotWithShape="1">
          <a:blip r:embed="rId2"/>
          <a:srcRect l="83014" t="46857" r="2586" b="37676"/>
          <a:stretch/>
        </p:blipFill>
        <p:spPr>
          <a:xfrm>
            <a:off x="1834024" y="4462272"/>
            <a:ext cx="2828061" cy="1708622"/>
          </a:xfrm>
          <a:prstGeom prst="rect">
            <a:avLst/>
          </a:prstGeom>
        </p:spPr>
      </p:pic>
      <p:sp>
        <p:nvSpPr>
          <p:cNvPr id="9" name="Text Placeholder 2">
            <a:extLst>
              <a:ext uri="{FF2B5EF4-FFF2-40B4-BE49-F238E27FC236}">
                <a16:creationId xmlns:a16="http://schemas.microsoft.com/office/drawing/2014/main" id="{37C40249-5E5B-11BF-9D23-92DB26F70047}"/>
              </a:ext>
            </a:extLst>
          </p:cNvPr>
          <p:cNvSpPr txBox="1">
            <a:spLocks/>
          </p:cNvSpPr>
          <p:nvPr/>
        </p:nvSpPr>
        <p:spPr>
          <a:xfrm>
            <a:off x="6287768" y="1630244"/>
            <a:ext cx="5086497" cy="2950143"/>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0"/>
              </a:spcBef>
              <a:spcAft>
                <a:spcPts val="0"/>
              </a:spcAft>
              <a:buClr>
                <a:schemeClr val="tx2">
                  <a:lumMod val="60000"/>
                  <a:lumOff val="40000"/>
                </a:schemeClr>
              </a:buClr>
              <a:buFont typeface="Arial" pitchFamily="34" charset="0"/>
              <a:buNone/>
              <a:defRPr sz="1800" b="0" kern="1200">
                <a:solidFill>
                  <a:schemeClr val="tx2"/>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18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9pPr>
          </a:lstStyle>
          <a:p>
            <a:pPr algn="l"/>
            <a:r>
              <a:rPr lang="en-US" sz="2400" dirty="0"/>
              <a:t>Labial Lacerations</a:t>
            </a:r>
          </a:p>
          <a:p>
            <a:pPr marL="285750" indent="-285750" algn="l">
              <a:buFont typeface="Arial" panose="020B0604020202020204" pitchFamily="34" charset="0"/>
              <a:buChar char="•"/>
            </a:pPr>
            <a:r>
              <a:rPr lang="en-US" dirty="0">
                <a:solidFill>
                  <a:schemeClr val="tx1"/>
                </a:solidFill>
              </a:rPr>
              <a:t>Laceration at the base of the left labia minora </a:t>
            </a:r>
          </a:p>
          <a:p>
            <a:pPr marL="285750" indent="-285750" algn="l">
              <a:buFont typeface="Arial" panose="020B0604020202020204" pitchFamily="34" charset="0"/>
              <a:buChar char="•"/>
            </a:pPr>
            <a:r>
              <a:rPr lang="en-US" dirty="0">
                <a:solidFill>
                  <a:schemeClr val="tx1"/>
                </a:solidFill>
              </a:rPr>
              <a:t>Laceration between the labia minora and labia majora on the left (pictured).</a:t>
            </a:r>
          </a:p>
          <a:p>
            <a:pPr marL="285750" lvl="0" indent="-285750" algn="l">
              <a:buFont typeface="Arial" panose="020B0604020202020204" pitchFamily="34" charset="0"/>
              <a:buChar char="•"/>
            </a:pPr>
            <a:r>
              <a:rPr lang="en-US" dirty="0">
                <a:solidFill>
                  <a:schemeClr val="tx1"/>
                </a:solidFill>
              </a:rPr>
              <a:t>This could be from direct trauma to the tissues or from traction on the tissues, separating them from one another.</a:t>
            </a:r>
          </a:p>
          <a:p>
            <a:pPr algn="l"/>
            <a:endParaRPr lang="en-US" dirty="0"/>
          </a:p>
        </p:txBody>
      </p:sp>
      <p:pic>
        <p:nvPicPr>
          <p:cNvPr id="11" name="Picture 10">
            <a:extLst>
              <a:ext uri="{FF2B5EF4-FFF2-40B4-BE49-F238E27FC236}">
                <a16:creationId xmlns:a16="http://schemas.microsoft.com/office/drawing/2014/main" id="{660AD65F-524D-53B6-ACE3-518DD2E49377}"/>
              </a:ext>
            </a:extLst>
          </p:cNvPr>
          <p:cNvPicPr>
            <a:picLocks noChangeAspect="1"/>
          </p:cNvPicPr>
          <p:nvPr/>
        </p:nvPicPr>
        <p:blipFill rotWithShape="1">
          <a:blip r:embed="rId3"/>
          <a:srcRect l="82714" t="53105" r="2929" b="30438"/>
          <a:stretch/>
        </p:blipFill>
        <p:spPr>
          <a:xfrm>
            <a:off x="7054992" y="4391940"/>
            <a:ext cx="2763051" cy="1781549"/>
          </a:xfrm>
          <a:prstGeom prst="rect">
            <a:avLst/>
          </a:prstGeom>
        </p:spPr>
      </p:pic>
      <p:sp>
        <p:nvSpPr>
          <p:cNvPr id="12" name="TextBox 11">
            <a:extLst>
              <a:ext uri="{FF2B5EF4-FFF2-40B4-BE49-F238E27FC236}">
                <a16:creationId xmlns:a16="http://schemas.microsoft.com/office/drawing/2014/main" id="{B2BDDE29-ADBB-C71F-FE60-70331F15D2E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908562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AEB8-9A89-7EEE-9194-76DC133B8675}"/>
              </a:ext>
            </a:extLst>
          </p:cNvPr>
          <p:cNvSpPr>
            <a:spLocks noGrp="1"/>
          </p:cNvSpPr>
          <p:nvPr>
            <p:ph type="title"/>
          </p:nvPr>
        </p:nvSpPr>
        <p:spPr/>
        <p:txBody>
          <a:bodyPr/>
          <a:lstStyle/>
          <a:p>
            <a:r>
              <a:rPr lang="en-US" dirty="0">
                <a:solidFill>
                  <a:schemeClr val="accent1">
                    <a:lumMod val="40000"/>
                    <a:lumOff val="60000"/>
                  </a:schemeClr>
                </a:solidFill>
              </a:rPr>
              <a:t>Sexual Abuse Findings</a:t>
            </a:r>
          </a:p>
        </p:txBody>
      </p:sp>
      <p:sp>
        <p:nvSpPr>
          <p:cNvPr id="3" name="Text Placeholder 2">
            <a:extLst>
              <a:ext uri="{FF2B5EF4-FFF2-40B4-BE49-F238E27FC236}">
                <a16:creationId xmlns:a16="http://schemas.microsoft.com/office/drawing/2014/main" id="{3B23DD2F-7BC0-B43A-8D53-E8DA868C18FA}"/>
              </a:ext>
            </a:extLst>
          </p:cNvPr>
          <p:cNvSpPr>
            <a:spLocks noGrp="1"/>
          </p:cNvSpPr>
          <p:nvPr>
            <p:ph type="body" idx="1"/>
          </p:nvPr>
        </p:nvSpPr>
        <p:spPr>
          <a:xfrm>
            <a:off x="1009503" y="1630245"/>
            <a:ext cx="5086497" cy="2950143"/>
          </a:xfrm>
        </p:spPr>
        <p:txBody>
          <a:bodyPr>
            <a:normAutofit/>
          </a:bodyPr>
          <a:lstStyle/>
          <a:p>
            <a:pPr algn="l"/>
            <a:r>
              <a:rPr lang="en-US" sz="2400" dirty="0"/>
              <a:t>Penile Bruising</a:t>
            </a:r>
          </a:p>
          <a:p>
            <a:pPr marL="285750" lvl="0" indent="-285750" algn="l">
              <a:buFont typeface="Arial" panose="020B0604020202020204" pitchFamily="34" charset="0"/>
              <a:buChar char="•"/>
            </a:pPr>
            <a:r>
              <a:rPr lang="en-US" dirty="0">
                <a:solidFill>
                  <a:schemeClr val="tx1"/>
                </a:solidFill>
              </a:rPr>
              <a:t>Although anogenital bruising may be the result of sexual abuse from suction, biting, or excessive traction, it may not always indicate a sexual motive.</a:t>
            </a:r>
          </a:p>
          <a:p>
            <a:pPr marL="285750" lvl="0" indent="-285750" algn="l">
              <a:buFont typeface="Arial" panose="020B0604020202020204" pitchFamily="34" charset="0"/>
              <a:buChar char="•"/>
            </a:pPr>
            <a:r>
              <a:rPr lang="en-US" dirty="0">
                <a:solidFill>
                  <a:schemeClr val="tx1"/>
                </a:solidFill>
              </a:rPr>
              <a:t>Toileting accidents are often triggers for abusive genital injury, as seen in the following images.</a:t>
            </a:r>
          </a:p>
          <a:p>
            <a:pPr algn="l"/>
            <a:endParaRPr lang="en-US" dirty="0"/>
          </a:p>
        </p:txBody>
      </p:sp>
      <p:sp>
        <p:nvSpPr>
          <p:cNvPr id="9" name="Text Placeholder 2">
            <a:extLst>
              <a:ext uri="{FF2B5EF4-FFF2-40B4-BE49-F238E27FC236}">
                <a16:creationId xmlns:a16="http://schemas.microsoft.com/office/drawing/2014/main" id="{37C40249-5E5B-11BF-9D23-92DB26F70047}"/>
              </a:ext>
            </a:extLst>
          </p:cNvPr>
          <p:cNvSpPr txBox="1">
            <a:spLocks/>
          </p:cNvSpPr>
          <p:nvPr/>
        </p:nvSpPr>
        <p:spPr>
          <a:xfrm>
            <a:off x="6287768" y="1630245"/>
            <a:ext cx="5086497" cy="1045844"/>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0"/>
              </a:spcBef>
              <a:spcAft>
                <a:spcPts val="0"/>
              </a:spcAft>
              <a:buClr>
                <a:schemeClr val="tx2">
                  <a:lumMod val="60000"/>
                  <a:lumOff val="40000"/>
                </a:schemeClr>
              </a:buClr>
              <a:buFont typeface="Arial" pitchFamily="34" charset="0"/>
              <a:buNone/>
              <a:defRPr sz="1800" b="0" kern="1200">
                <a:solidFill>
                  <a:schemeClr val="tx2"/>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18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1600" b="1" kern="1200">
                <a:solidFill>
                  <a:schemeClr val="bg1"/>
                </a:solidFill>
                <a:latin typeface="+mn-lt"/>
                <a:ea typeface="+mn-ea"/>
                <a:cs typeface="+mn-cs"/>
              </a:defRPr>
            </a:lvl9pPr>
          </a:lstStyle>
          <a:p>
            <a:pPr algn="l"/>
            <a:r>
              <a:rPr lang="en-US" sz="2400" dirty="0"/>
              <a:t>Perianal Lacerations</a:t>
            </a:r>
            <a:endParaRPr lang="en-US" dirty="0">
              <a:solidFill>
                <a:schemeClr val="tx1"/>
              </a:solidFill>
            </a:endParaRPr>
          </a:p>
          <a:p>
            <a:pPr algn="l"/>
            <a:endParaRPr lang="en-US" dirty="0"/>
          </a:p>
        </p:txBody>
      </p:sp>
      <p:pic>
        <p:nvPicPr>
          <p:cNvPr id="5" name="Picture 4">
            <a:extLst>
              <a:ext uri="{FF2B5EF4-FFF2-40B4-BE49-F238E27FC236}">
                <a16:creationId xmlns:a16="http://schemas.microsoft.com/office/drawing/2014/main" id="{C334119F-B043-EEC8-83F5-5F3AC251D852}"/>
              </a:ext>
            </a:extLst>
          </p:cNvPr>
          <p:cNvPicPr>
            <a:picLocks noChangeAspect="1"/>
          </p:cNvPicPr>
          <p:nvPr/>
        </p:nvPicPr>
        <p:blipFill rotWithShape="1">
          <a:blip r:embed="rId2"/>
          <a:srcRect l="72557" t="40380" r="11586" b="39810"/>
          <a:stretch/>
        </p:blipFill>
        <p:spPr>
          <a:xfrm>
            <a:off x="6411249" y="2391759"/>
            <a:ext cx="2577282" cy="1811063"/>
          </a:xfrm>
          <a:prstGeom prst="rect">
            <a:avLst/>
          </a:prstGeom>
        </p:spPr>
      </p:pic>
      <p:pic>
        <p:nvPicPr>
          <p:cNvPr id="7" name="Picture 6">
            <a:extLst>
              <a:ext uri="{FF2B5EF4-FFF2-40B4-BE49-F238E27FC236}">
                <a16:creationId xmlns:a16="http://schemas.microsoft.com/office/drawing/2014/main" id="{7D801428-4417-C877-7804-76A7DA455DB3}"/>
              </a:ext>
            </a:extLst>
          </p:cNvPr>
          <p:cNvPicPr>
            <a:picLocks noChangeAspect="1"/>
          </p:cNvPicPr>
          <p:nvPr/>
        </p:nvPicPr>
        <p:blipFill rotWithShape="1">
          <a:blip r:embed="rId3"/>
          <a:srcRect l="69043" t="40229" r="8280" b="37904"/>
          <a:stretch/>
        </p:blipFill>
        <p:spPr>
          <a:xfrm>
            <a:off x="6411249" y="4383893"/>
            <a:ext cx="3140496" cy="1703397"/>
          </a:xfrm>
          <a:prstGeom prst="rect">
            <a:avLst/>
          </a:prstGeom>
        </p:spPr>
      </p:pic>
      <p:pic>
        <p:nvPicPr>
          <p:cNvPr id="12" name="Picture 11">
            <a:extLst>
              <a:ext uri="{FF2B5EF4-FFF2-40B4-BE49-F238E27FC236}">
                <a16:creationId xmlns:a16="http://schemas.microsoft.com/office/drawing/2014/main" id="{29CD1DB6-C490-BB7E-540E-E5D232A7B1BE}"/>
              </a:ext>
            </a:extLst>
          </p:cNvPr>
          <p:cNvPicPr>
            <a:picLocks noChangeAspect="1"/>
          </p:cNvPicPr>
          <p:nvPr/>
        </p:nvPicPr>
        <p:blipFill rotWithShape="1">
          <a:blip r:embed="rId4"/>
          <a:srcRect l="82457" t="42895" r="2414" b="37372"/>
          <a:stretch/>
        </p:blipFill>
        <p:spPr>
          <a:xfrm>
            <a:off x="2152759" y="4231757"/>
            <a:ext cx="2528969" cy="1855533"/>
          </a:xfrm>
          <a:prstGeom prst="rect">
            <a:avLst/>
          </a:prstGeom>
        </p:spPr>
      </p:pic>
      <p:sp>
        <p:nvSpPr>
          <p:cNvPr id="13" name="TextBox 12">
            <a:extLst>
              <a:ext uri="{FF2B5EF4-FFF2-40B4-BE49-F238E27FC236}">
                <a16:creationId xmlns:a16="http://schemas.microsoft.com/office/drawing/2014/main" id="{2D778EF6-2CD7-64B7-6476-C16BD673FAA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147951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F682-6FB9-B7E3-D54F-6C71680D6103}"/>
              </a:ext>
            </a:extLst>
          </p:cNvPr>
          <p:cNvSpPr>
            <a:spLocks noGrp="1"/>
          </p:cNvSpPr>
          <p:nvPr>
            <p:ph type="title"/>
          </p:nvPr>
        </p:nvSpPr>
        <p:spPr/>
        <p:txBody>
          <a:bodyPr/>
          <a:lstStyle/>
          <a:p>
            <a:r>
              <a:rPr lang="en-US" dirty="0">
                <a:solidFill>
                  <a:schemeClr val="accent1">
                    <a:lumMod val="40000"/>
                    <a:lumOff val="60000"/>
                  </a:schemeClr>
                </a:solidFill>
              </a:rPr>
              <a:t>Sexual Abuse Medical Exam</a:t>
            </a:r>
          </a:p>
        </p:txBody>
      </p:sp>
      <p:sp>
        <p:nvSpPr>
          <p:cNvPr id="3" name="Content Placeholder 2">
            <a:extLst>
              <a:ext uri="{FF2B5EF4-FFF2-40B4-BE49-F238E27FC236}">
                <a16:creationId xmlns:a16="http://schemas.microsoft.com/office/drawing/2014/main" id="{6CA397A8-EA6F-5EB6-797C-FD18E64A8844}"/>
              </a:ext>
            </a:extLst>
          </p:cNvPr>
          <p:cNvSpPr>
            <a:spLocks noGrp="1"/>
          </p:cNvSpPr>
          <p:nvPr>
            <p:ph idx="1"/>
          </p:nvPr>
        </p:nvSpPr>
        <p:spPr/>
        <p:txBody>
          <a:bodyPr/>
          <a:lstStyle/>
          <a:p>
            <a:pPr marL="0" indent="0" algn="ctr">
              <a:buNone/>
            </a:pPr>
            <a:r>
              <a:rPr lang="en-US" sz="3200" b="1" dirty="0">
                <a:solidFill>
                  <a:schemeClr val="tx2"/>
                </a:solidFill>
              </a:rPr>
              <a:t>“It’s normal to be normal.”</a:t>
            </a:r>
          </a:p>
          <a:p>
            <a:pPr marL="0" indent="0" algn="ctr">
              <a:buNone/>
            </a:pPr>
            <a:endParaRPr lang="en-US" sz="2400" dirty="0"/>
          </a:p>
          <a:p>
            <a:pPr marL="0" indent="0">
              <a:buNone/>
            </a:pPr>
            <a:r>
              <a:rPr lang="en-US" sz="2400" dirty="0"/>
              <a:t>95% of prepubertal girls and 99% of bots alleging genital contact who are examined non-acutely will have normal examinations following the sexual assault.</a:t>
            </a:r>
          </a:p>
          <a:p>
            <a:pPr marL="0" indent="0">
              <a:buNone/>
            </a:pPr>
            <a:endParaRPr lang="en-US" dirty="0"/>
          </a:p>
          <a:p>
            <a:pPr marL="0" indent="0">
              <a:buNone/>
            </a:pPr>
            <a:endParaRPr lang="en-US" dirty="0"/>
          </a:p>
          <a:p>
            <a:pPr marL="0" indent="0">
              <a:buNone/>
            </a:pPr>
            <a:endParaRPr lang="en-US" dirty="0"/>
          </a:p>
          <a:p>
            <a:pPr marL="0" indent="0">
              <a:buNone/>
            </a:pPr>
            <a:r>
              <a:rPr lang="en-US" i="1" dirty="0"/>
              <a:t>Berenson, Am J </a:t>
            </a:r>
            <a:r>
              <a:rPr lang="en-US" i="1" dirty="0" err="1"/>
              <a:t>Obstet</a:t>
            </a:r>
            <a:r>
              <a:rPr lang="en-US" i="1" dirty="0"/>
              <a:t> Gynecol. April 2000, </a:t>
            </a:r>
            <a:r>
              <a:rPr lang="en-US" i="1" dirty="0" err="1"/>
              <a:t>Heger</a:t>
            </a:r>
            <a:r>
              <a:rPr lang="en-US" i="1" dirty="0"/>
              <a:t>, et al. Child Abuse </a:t>
            </a:r>
            <a:r>
              <a:rPr lang="en-US" i="1" dirty="0" err="1"/>
              <a:t>Negl</a:t>
            </a:r>
            <a:r>
              <a:rPr lang="en-US" i="1" dirty="0"/>
              <a:t>. June 2022</a:t>
            </a:r>
          </a:p>
        </p:txBody>
      </p:sp>
      <p:sp>
        <p:nvSpPr>
          <p:cNvPr id="4" name="TextBox 3">
            <a:extLst>
              <a:ext uri="{FF2B5EF4-FFF2-40B4-BE49-F238E27FC236}">
                <a16:creationId xmlns:a16="http://schemas.microsoft.com/office/drawing/2014/main" id="{F68367A8-E099-F2F8-9A6E-09923939CA9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068187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631F-C182-CA99-9143-B8C496F60394}"/>
              </a:ext>
            </a:extLst>
          </p:cNvPr>
          <p:cNvSpPr>
            <a:spLocks noGrp="1"/>
          </p:cNvSpPr>
          <p:nvPr>
            <p:ph type="title"/>
          </p:nvPr>
        </p:nvSpPr>
        <p:spPr/>
        <p:txBody>
          <a:bodyPr>
            <a:normAutofit fontScale="90000"/>
          </a:bodyPr>
          <a:lstStyle/>
          <a:p>
            <a:r>
              <a:rPr lang="en-US" u="sng" dirty="0"/>
              <a:t>Must </a:t>
            </a:r>
            <a:r>
              <a:rPr lang="en-US" dirty="0"/>
              <a:t>report, even if no injury, recent acts that endanger a child</a:t>
            </a:r>
            <a:endParaRPr lang="en-US" u="sng" dirty="0"/>
          </a:p>
        </p:txBody>
      </p:sp>
      <p:sp>
        <p:nvSpPr>
          <p:cNvPr id="3" name="Content Placeholder 2">
            <a:extLst>
              <a:ext uri="{FF2B5EF4-FFF2-40B4-BE49-F238E27FC236}">
                <a16:creationId xmlns:a16="http://schemas.microsoft.com/office/drawing/2014/main" id="{3A1E50C6-00A0-3963-3D98-C3DDF7214552}"/>
              </a:ext>
            </a:extLst>
          </p:cNvPr>
          <p:cNvSpPr>
            <a:spLocks noGrp="1"/>
          </p:cNvSpPr>
          <p:nvPr>
            <p:ph idx="1"/>
          </p:nvPr>
        </p:nvSpPr>
        <p:spPr/>
        <p:txBody>
          <a:bodyPr>
            <a:normAutofit fontScale="92500"/>
          </a:bodyPr>
          <a:lstStyle/>
          <a:p>
            <a:pPr marL="342900" indent="-342900">
              <a:buAutoNum type="alphaUcPeriod"/>
            </a:pPr>
            <a:r>
              <a:rPr lang="en-US" sz="2400" dirty="0"/>
              <a:t>Kicking, biting, throwing, burning, stabbing or cutting</a:t>
            </a:r>
          </a:p>
          <a:p>
            <a:pPr marL="342900" indent="-342900">
              <a:buAutoNum type="alphaUcPeriod"/>
            </a:pPr>
            <a:r>
              <a:rPr lang="en-US" sz="2400" dirty="0"/>
              <a:t>Unreasonable restraining or confining a child</a:t>
            </a:r>
          </a:p>
          <a:p>
            <a:pPr marL="342900" indent="-342900">
              <a:buAutoNum type="alphaUcPeriod"/>
            </a:pPr>
            <a:r>
              <a:rPr lang="en-US" sz="2400" dirty="0"/>
              <a:t>Forcefully shaking a child under the age of one</a:t>
            </a:r>
          </a:p>
          <a:p>
            <a:pPr marL="342900" indent="-342900">
              <a:buAutoNum type="alphaUcPeriod"/>
            </a:pPr>
            <a:r>
              <a:rPr lang="en-US" sz="2400" dirty="0"/>
              <a:t>Forcefully slapping or striking a child under the age of one</a:t>
            </a:r>
          </a:p>
          <a:p>
            <a:pPr marL="342900" indent="-342900">
              <a:buAutoNum type="alphaUcPeriod"/>
            </a:pPr>
            <a:r>
              <a:rPr lang="en-US" sz="2400" dirty="0"/>
              <a:t>Interfering with the breathing of a child</a:t>
            </a:r>
          </a:p>
          <a:p>
            <a:pPr marL="342900" indent="-342900">
              <a:buAutoNum type="alphaUcPeriod"/>
            </a:pPr>
            <a:r>
              <a:rPr lang="en-US" sz="2400" dirty="0"/>
              <a:t>Causing a child to be present where methamphetamine is being manufactured </a:t>
            </a:r>
            <a:r>
              <a:rPr lang="en-US" sz="2400" u="sng" dirty="0"/>
              <a:t>and </a:t>
            </a:r>
            <a:r>
              <a:rPr lang="en-US" sz="2400" dirty="0"/>
              <a:t>law enforcement have begun an investigation</a:t>
            </a:r>
          </a:p>
          <a:p>
            <a:pPr marL="342900" indent="-342900">
              <a:buAutoNum type="alphaUcPeriod"/>
            </a:pPr>
            <a:r>
              <a:rPr lang="en-US" sz="2400" dirty="0"/>
              <a:t>Leaving a child unsupervised with an individual (outside of the child’s parent) who is a registered sex offender </a:t>
            </a:r>
          </a:p>
        </p:txBody>
      </p:sp>
      <p:sp>
        <p:nvSpPr>
          <p:cNvPr id="4" name="TextBox 3">
            <a:extLst>
              <a:ext uri="{FF2B5EF4-FFF2-40B4-BE49-F238E27FC236}">
                <a16:creationId xmlns:a16="http://schemas.microsoft.com/office/drawing/2014/main" id="{64504C20-09C9-2ADF-BCDF-A82879425D0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30316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526A-3BD1-35D8-D9BF-6873701CC246}"/>
              </a:ext>
            </a:extLst>
          </p:cNvPr>
          <p:cNvSpPr>
            <a:spLocks noGrp="1"/>
          </p:cNvSpPr>
          <p:nvPr>
            <p:ph type="title"/>
          </p:nvPr>
        </p:nvSpPr>
        <p:spPr/>
        <p:txBody>
          <a:bodyPr/>
          <a:lstStyle/>
          <a:p>
            <a:r>
              <a:rPr lang="en-US" dirty="0">
                <a:solidFill>
                  <a:schemeClr val="accent1">
                    <a:lumMod val="40000"/>
                    <a:lumOff val="60000"/>
                  </a:schemeClr>
                </a:solidFill>
              </a:rPr>
              <a:t>Serious Physical Neglect </a:t>
            </a:r>
          </a:p>
        </p:txBody>
      </p:sp>
      <p:sp>
        <p:nvSpPr>
          <p:cNvPr id="3" name="Content Placeholder 2">
            <a:extLst>
              <a:ext uri="{FF2B5EF4-FFF2-40B4-BE49-F238E27FC236}">
                <a16:creationId xmlns:a16="http://schemas.microsoft.com/office/drawing/2014/main" id="{1068D804-11EB-85AF-49F0-B664FFD3F339}"/>
              </a:ext>
            </a:extLst>
          </p:cNvPr>
          <p:cNvSpPr>
            <a:spLocks noGrp="1"/>
          </p:cNvSpPr>
          <p:nvPr>
            <p:ph idx="1"/>
          </p:nvPr>
        </p:nvSpPr>
        <p:spPr/>
        <p:txBody>
          <a:bodyPr>
            <a:normAutofit/>
          </a:bodyPr>
          <a:lstStyle/>
          <a:p>
            <a:r>
              <a:rPr lang="en-US" sz="3200" dirty="0"/>
              <a:t>Repeated, prolonged, or egregious failure to supervise a child in a manner that is appropriate given the child’s age, development and abilities (can be one-time event)</a:t>
            </a:r>
          </a:p>
          <a:p>
            <a:r>
              <a:rPr lang="en-US" sz="3200" dirty="0"/>
              <a:t>Failure to provide a child with adequate essentials of life, including food, clothing, shelter or medical care</a:t>
            </a:r>
          </a:p>
        </p:txBody>
      </p:sp>
      <p:sp>
        <p:nvSpPr>
          <p:cNvPr id="4" name="TextBox 3">
            <a:extLst>
              <a:ext uri="{FF2B5EF4-FFF2-40B4-BE49-F238E27FC236}">
                <a16:creationId xmlns:a16="http://schemas.microsoft.com/office/drawing/2014/main" id="{41BF8313-2D00-C74B-7F90-C07ECF2A44BC}"/>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68975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F108-35B3-9A0E-B998-B73C09A7279A}"/>
              </a:ext>
            </a:extLst>
          </p:cNvPr>
          <p:cNvSpPr>
            <a:spLocks noGrp="1"/>
          </p:cNvSpPr>
          <p:nvPr>
            <p:ph type="title"/>
          </p:nvPr>
        </p:nvSpPr>
        <p:spPr/>
        <p:txBody>
          <a:bodyPr/>
          <a:lstStyle/>
          <a:p>
            <a:r>
              <a:rPr lang="en-US" dirty="0">
                <a:solidFill>
                  <a:schemeClr val="accent1">
                    <a:lumMod val="40000"/>
                    <a:lumOff val="60000"/>
                  </a:schemeClr>
                </a:solidFill>
              </a:rPr>
              <a:t>Facts at a Glance	</a:t>
            </a:r>
          </a:p>
        </p:txBody>
      </p:sp>
      <p:sp>
        <p:nvSpPr>
          <p:cNvPr id="3" name="Content Placeholder 2">
            <a:extLst>
              <a:ext uri="{FF2B5EF4-FFF2-40B4-BE49-F238E27FC236}">
                <a16:creationId xmlns:a16="http://schemas.microsoft.com/office/drawing/2014/main" id="{38D43851-CEC2-CCE3-578C-75C4E96581B6}"/>
              </a:ext>
            </a:extLst>
          </p:cNvPr>
          <p:cNvSpPr>
            <a:spLocks noGrp="1"/>
          </p:cNvSpPr>
          <p:nvPr>
            <p:ph idx="1"/>
          </p:nvPr>
        </p:nvSpPr>
        <p:spPr/>
        <p:txBody>
          <a:bodyPr>
            <a:normAutofit/>
          </a:bodyPr>
          <a:lstStyle/>
          <a:p>
            <a:r>
              <a:rPr lang="en-US" sz="3200" dirty="0"/>
              <a:t>4 million abuse &amp; neglect referrals on 7.2 million children</a:t>
            </a:r>
          </a:p>
          <a:p>
            <a:r>
              <a:rPr lang="en-US" sz="3200" dirty="0"/>
              <a:t>683,000 child victims</a:t>
            </a:r>
          </a:p>
          <a:p>
            <a:r>
              <a:rPr lang="en-US" sz="3200" dirty="0"/>
              <a:t>77%- neglect (includes medical neglect)</a:t>
            </a:r>
          </a:p>
          <a:p>
            <a:r>
              <a:rPr lang="en-US" sz="3200" dirty="0"/>
              <a:t>1,670 deaths- average of </a:t>
            </a:r>
            <a:r>
              <a:rPr lang="en-US" sz="3200" u="sng" dirty="0"/>
              <a:t>5 per day</a:t>
            </a:r>
          </a:p>
          <a:p>
            <a:r>
              <a:rPr lang="en-US" sz="3200" dirty="0"/>
              <a:t>75% of fatalities under age 3</a:t>
            </a:r>
          </a:p>
        </p:txBody>
      </p:sp>
      <p:sp>
        <p:nvSpPr>
          <p:cNvPr id="4" name="Content Placeholder 3">
            <a:extLst>
              <a:ext uri="{FF2B5EF4-FFF2-40B4-BE49-F238E27FC236}">
                <a16:creationId xmlns:a16="http://schemas.microsoft.com/office/drawing/2014/main" id="{D58ED3E7-535B-2FCA-C993-37D8C8985FA3}"/>
              </a:ext>
            </a:extLst>
          </p:cNvPr>
          <p:cNvSpPr txBox="1">
            <a:spLocks/>
          </p:cNvSpPr>
          <p:nvPr/>
        </p:nvSpPr>
        <p:spPr>
          <a:xfrm>
            <a:off x="6096000" y="6515099"/>
            <a:ext cx="6167968" cy="381000"/>
          </a:xfrm>
          <a:prstGeom prst="rect">
            <a:avLst/>
          </a:prstGeom>
        </p:spPr>
        <p:txBody>
          <a:bodyPr>
            <a:normAutofit fontScale="925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en-US" sz="1200" dirty="0">
                <a:solidFill>
                  <a:schemeClr val="bg2"/>
                </a:solidFill>
              </a:rPr>
              <a:t>National Center for Injury Prevention and Control, 2015 Child Maltreatment Report</a:t>
            </a:r>
          </a:p>
        </p:txBody>
      </p:sp>
    </p:spTree>
    <p:extLst>
      <p:ext uri="{BB962C8B-B14F-4D97-AF65-F5344CB8AC3E}">
        <p14:creationId xmlns:p14="http://schemas.microsoft.com/office/powerpoint/2010/main" val="1764769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192C-7DE2-17C6-B76F-7A6B90EA4E65}"/>
              </a:ext>
            </a:extLst>
          </p:cNvPr>
          <p:cNvSpPr>
            <a:spLocks noGrp="1"/>
          </p:cNvSpPr>
          <p:nvPr>
            <p:ph type="title"/>
          </p:nvPr>
        </p:nvSpPr>
        <p:spPr/>
        <p:txBody>
          <a:bodyPr/>
          <a:lstStyle/>
          <a:p>
            <a:r>
              <a:rPr lang="en-US" dirty="0">
                <a:solidFill>
                  <a:schemeClr val="accent1">
                    <a:lumMod val="40000"/>
                    <a:lumOff val="60000"/>
                  </a:schemeClr>
                </a:solidFill>
              </a:rPr>
              <a:t>Human Trafficking</a:t>
            </a:r>
          </a:p>
        </p:txBody>
      </p:sp>
      <p:sp>
        <p:nvSpPr>
          <p:cNvPr id="3" name="Content Placeholder 2">
            <a:extLst>
              <a:ext uri="{FF2B5EF4-FFF2-40B4-BE49-F238E27FC236}">
                <a16:creationId xmlns:a16="http://schemas.microsoft.com/office/drawing/2014/main" id="{1E8BDD1E-9AD5-7A52-CF84-6A99DE6090FF}"/>
              </a:ext>
            </a:extLst>
          </p:cNvPr>
          <p:cNvSpPr>
            <a:spLocks noGrp="1"/>
          </p:cNvSpPr>
          <p:nvPr>
            <p:ph idx="1"/>
          </p:nvPr>
        </p:nvSpPr>
        <p:spPr/>
        <p:txBody>
          <a:bodyPr>
            <a:normAutofit/>
          </a:bodyPr>
          <a:lstStyle/>
          <a:p>
            <a:pPr marL="0" indent="0">
              <a:buNone/>
            </a:pPr>
            <a:r>
              <a:rPr lang="en-US" sz="3200" dirty="0"/>
              <a:t>Recruitment, harboring, transportation, provision or obtaining of a child for labor or services through the use of force, fraud, or coercion. Sex trafficking of a child (prostitution, pornography, exotic dancing, etc.) does not require that there be force, fraud or coercion. </a:t>
            </a:r>
          </a:p>
        </p:txBody>
      </p:sp>
      <p:sp>
        <p:nvSpPr>
          <p:cNvPr id="4" name="TextBox 3">
            <a:extLst>
              <a:ext uri="{FF2B5EF4-FFF2-40B4-BE49-F238E27FC236}">
                <a16:creationId xmlns:a16="http://schemas.microsoft.com/office/drawing/2014/main" id="{D9039060-4208-53EC-EBDA-4E326027524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86679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5C28-3A61-ABEF-AC8E-4E9CCC4E50CA}"/>
              </a:ext>
            </a:extLst>
          </p:cNvPr>
          <p:cNvSpPr>
            <a:spLocks noGrp="1"/>
          </p:cNvSpPr>
          <p:nvPr>
            <p:ph type="title"/>
          </p:nvPr>
        </p:nvSpPr>
        <p:spPr/>
        <p:txBody>
          <a:bodyPr/>
          <a:lstStyle/>
          <a:p>
            <a:r>
              <a:rPr lang="en-US" dirty="0">
                <a:solidFill>
                  <a:schemeClr val="accent1">
                    <a:lumMod val="40000"/>
                    <a:lumOff val="60000"/>
                  </a:schemeClr>
                </a:solidFill>
              </a:rPr>
              <a:t>Child Labor Trafficking </a:t>
            </a:r>
          </a:p>
        </p:txBody>
      </p:sp>
      <p:sp>
        <p:nvSpPr>
          <p:cNvPr id="3" name="Content Placeholder 2">
            <a:extLst>
              <a:ext uri="{FF2B5EF4-FFF2-40B4-BE49-F238E27FC236}">
                <a16:creationId xmlns:a16="http://schemas.microsoft.com/office/drawing/2014/main" id="{D110D73A-934D-7B75-D4A6-A24AF57C0033}"/>
              </a:ext>
            </a:extLst>
          </p:cNvPr>
          <p:cNvSpPr>
            <a:spLocks noGrp="1"/>
          </p:cNvSpPr>
          <p:nvPr>
            <p:ph idx="1"/>
          </p:nvPr>
        </p:nvSpPr>
        <p:spPr/>
        <p:txBody>
          <a:bodyPr>
            <a:normAutofit/>
          </a:bodyPr>
          <a:lstStyle/>
          <a:p>
            <a:pPr marL="0" indent="0">
              <a:buNone/>
            </a:pPr>
            <a:r>
              <a:rPr lang="en-US" sz="2800" dirty="0"/>
              <a:t>Labor obtained by use of threat of serious harm, physical restraint, or abuse of legal process.</a:t>
            </a:r>
          </a:p>
          <a:p>
            <a:r>
              <a:rPr lang="en-US" sz="2800" dirty="0"/>
              <a:t>Forced to work for little or no pay (frequently in factories or farms)</a:t>
            </a:r>
          </a:p>
          <a:p>
            <a:r>
              <a:rPr lang="en-US" sz="2800" dirty="0"/>
              <a:t>Domestic servitude (providing services within a household from 10-16 hours per day)</a:t>
            </a:r>
          </a:p>
        </p:txBody>
      </p:sp>
      <p:sp>
        <p:nvSpPr>
          <p:cNvPr id="4" name="TextBox 3">
            <a:extLst>
              <a:ext uri="{FF2B5EF4-FFF2-40B4-BE49-F238E27FC236}">
                <a16:creationId xmlns:a16="http://schemas.microsoft.com/office/drawing/2014/main" id="{DEBAC73C-AF3D-FFF9-523D-80B6B30928D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793447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7F9D-8299-5072-A06B-DD101C1EDCDB}"/>
              </a:ext>
            </a:extLst>
          </p:cNvPr>
          <p:cNvSpPr>
            <a:spLocks noGrp="1"/>
          </p:cNvSpPr>
          <p:nvPr>
            <p:ph type="title"/>
          </p:nvPr>
        </p:nvSpPr>
        <p:spPr/>
        <p:txBody>
          <a:bodyPr/>
          <a:lstStyle/>
          <a:p>
            <a:r>
              <a:rPr lang="en-US" dirty="0">
                <a:solidFill>
                  <a:schemeClr val="accent1">
                    <a:lumMod val="40000"/>
                    <a:lumOff val="60000"/>
                  </a:schemeClr>
                </a:solidFill>
              </a:rPr>
              <a:t>Child Sex Trafficking</a:t>
            </a:r>
          </a:p>
        </p:txBody>
      </p:sp>
      <p:sp>
        <p:nvSpPr>
          <p:cNvPr id="3" name="Content Placeholder 2">
            <a:extLst>
              <a:ext uri="{FF2B5EF4-FFF2-40B4-BE49-F238E27FC236}">
                <a16:creationId xmlns:a16="http://schemas.microsoft.com/office/drawing/2014/main" id="{182E3ABF-D853-B47C-0355-C44B4325EC0E}"/>
              </a:ext>
            </a:extLst>
          </p:cNvPr>
          <p:cNvSpPr>
            <a:spLocks noGrp="1"/>
          </p:cNvSpPr>
          <p:nvPr>
            <p:ph sz="half" idx="1"/>
          </p:nvPr>
        </p:nvSpPr>
        <p:spPr/>
        <p:txBody>
          <a:bodyPr>
            <a:normAutofit fontScale="92500" lnSpcReduction="10000"/>
          </a:bodyPr>
          <a:lstStyle/>
          <a:p>
            <a:pPr marL="0" indent="0">
              <a:buNone/>
            </a:pPr>
            <a:r>
              <a:rPr lang="en-US" sz="2800" dirty="0"/>
              <a:t>Involves commercial sex act* that is induced by force, fraud, or coercion, or in which the person induced to perform such act has not attained 18 years of age. </a:t>
            </a:r>
          </a:p>
          <a:p>
            <a:pPr marL="0" indent="0">
              <a:buNone/>
            </a:pPr>
            <a:endParaRPr lang="en-US" sz="2800" dirty="0"/>
          </a:p>
          <a:p>
            <a:pPr marL="0" indent="0">
              <a:buNone/>
            </a:pPr>
            <a:r>
              <a:rPr lang="en-US" sz="2200" dirty="0"/>
              <a:t>*any sex act on account of which anything of value is given to or received by any person</a:t>
            </a:r>
            <a:endParaRPr lang="en-US" sz="1900" dirty="0"/>
          </a:p>
        </p:txBody>
      </p:sp>
      <p:pic>
        <p:nvPicPr>
          <p:cNvPr id="5" name="Content Placeholder 4">
            <a:extLst>
              <a:ext uri="{FF2B5EF4-FFF2-40B4-BE49-F238E27FC236}">
                <a16:creationId xmlns:a16="http://schemas.microsoft.com/office/drawing/2014/main" id="{C5AD687E-D733-DECE-8806-410B1F9B492B}"/>
              </a:ext>
            </a:extLst>
          </p:cNvPr>
          <p:cNvPicPr>
            <a:picLocks noGrp="1" noChangeAspect="1"/>
          </p:cNvPicPr>
          <p:nvPr>
            <p:ph sz="half" idx="2"/>
          </p:nvPr>
        </p:nvPicPr>
        <p:blipFill>
          <a:blip r:embed="rId2"/>
          <a:stretch>
            <a:fillRect/>
          </a:stretch>
        </p:blipFill>
        <p:spPr>
          <a:xfrm>
            <a:off x="6370638" y="2428287"/>
            <a:ext cx="4754562" cy="3098389"/>
          </a:xfrm>
          <a:prstGeom prst="rect">
            <a:avLst/>
          </a:prstGeom>
        </p:spPr>
      </p:pic>
      <p:sp>
        <p:nvSpPr>
          <p:cNvPr id="4" name="TextBox 3">
            <a:extLst>
              <a:ext uri="{FF2B5EF4-FFF2-40B4-BE49-F238E27FC236}">
                <a16:creationId xmlns:a16="http://schemas.microsoft.com/office/drawing/2014/main" id="{0EAF9272-B2A3-870A-6322-3AB7DFC7A28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274528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E6D6-842F-EF33-7A6D-135E16D8BA7D}"/>
              </a:ext>
            </a:extLst>
          </p:cNvPr>
          <p:cNvSpPr>
            <a:spLocks noGrp="1"/>
          </p:cNvSpPr>
          <p:nvPr>
            <p:ph type="title"/>
          </p:nvPr>
        </p:nvSpPr>
        <p:spPr/>
        <p:txBody>
          <a:bodyPr/>
          <a:lstStyle/>
          <a:p>
            <a:r>
              <a:rPr lang="en-US" dirty="0">
                <a:solidFill>
                  <a:schemeClr val="accent1">
                    <a:lumMod val="40000"/>
                    <a:lumOff val="60000"/>
                  </a:schemeClr>
                </a:solidFill>
              </a:rPr>
              <a:t>Youth at risk for trafficking</a:t>
            </a:r>
          </a:p>
        </p:txBody>
      </p:sp>
      <p:sp>
        <p:nvSpPr>
          <p:cNvPr id="3" name="Content Placeholder 2">
            <a:extLst>
              <a:ext uri="{FF2B5EF4-FFF2-40B4-BE49-F238E27FC236}">
                <a16:creationId xmlns:a16="http://schemas.microsoft.com/office/drawing/2014/main" id="{B5B2935D-458F-475D-60EC-29A699433929}"/>
              </a:ext>
            </a:extLst>
          </p:cNvPr>
          <p:cNvSpPr>
            <a:spLocks noGrp="1"/>
          </p:cNvSpPr>
          <p:nvPr>
            <p:ph idx="1"/>
          </p:nvPr>
        </p:nvSpPr>
        <p:spPr/>
        <p:txBody>
          <a:bodyPr>
            <a:normAutofit/>
          </a:bodyPr>
          <a:lstStyle/>
          <a:p>
            <a:r>
              <a:rPr lang="en-US" sz="2400" dirty="0"/>
              <a:t>In foster care and/or welfare system</a:t>
            </a:r>
          </a:p>
          <a:p>
            <a:r>
              <a:rPr lang="en-US" sz="2400" dirty="0"/>
              <a:t>Identify as LGBTQ; identify as native or aboriginal</a:t>
            </a:r>
          </a:p>
          <a:p>
            <a:r>
              <a:rPr lang="en-US" sz="2400" dirty="0"/>
              <a:t>Homeless or runaway</a:t>
            </a:r>
          </a:p>
          <a:p>
            <a:r>
              <a:rPr lang="en-US" sz="2400" dirty="0"/>
              <a:t>Have disabilities </a:t>
            </a:r>
          </a:p>
          <a:p>
            <a:r>
              <a:rPr lang="en-US" sz="2400" dirty="0"/>
              <a:t>Mental health or substance abuse disorders</a:t>
            </a:r>
          </a:p>
          <a:p>
            <a:r>
              <a:rPr lang="en-US" sz="2400" dirty="0"/>
              <a:t>History of sexual abuse</a:t>
            </a:r>
          </a:p>
          <a:p>
            <a:r>
              <a:rPr lang="en-US" sz="2400" dirty="0"/>
              <a:t>Family dysfunction</a:t>
            </a:r>
          </a:p>
        </p:txBody>
      </p:sp>
      <p:sp>
        <p:nvSpPr>
          <p:cNvPr id="4" name="TextBox 3">
            <a:extLst>
              <a:ext uri="{FF2B5EF4-FFF2-40B4-BE49-F238E27FC236}">
                <a16:creationId xmlns:a16="http://schemas.microsoft.com/office/drawing/2014/main" id="{32DA0803-469A-8EFA-36A9-8941125B71CC}"/>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17213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E6D6-842F-EF33-7A6D-135E16D8BA7D}"/>
              </a:ext>
            </a:extLst>
          </p:cNvPr>
          <p:cNvSpPr>
            <a:spLocks noGrp="1"/>
          </p:cNvSpPr>
          <p:nvPr>
            <p:ph type="title"/>
          </p:nvPr>
        </p:nvSpPr>
        <p:spPr/>
        <p:txBody>
          <a:bodyPr/>
          <a:lstStyle/>
          <a:p>
            <a:r>
              <a:rPr lang="en-US" dirty="0">
                <a:solidFill>
                  <a:schemeClr val="accent1">
                    <a:lumMod val="40000"/>
                    <a:lumOff val="60000"/>
                  </a:schemeClr>
                </a:solidFill>
              </a:rPr>
              <a:t>Warning Signs of Trafficking</a:t>
            </a:r>
          </a:p>
        </p:txBody>
      </p:sp>
      <p:sp>
        <p:nvSpPr>
          <p:cNvPr id="3" name="Content Placeholder 2">
            <a:extLst>
              <a:ext uri="{FF2B5EF4-FFF2-40B4-BE49-F238E27FC236}">
                <a16:creationId xmlns:a16="http://schemas.microsoft.com/office/drawing/2014/main" id="{B5B2935D-458F-475D-60EC-29A699433929}"/>
              </a:ext>
            </a:extLst>
          </p:cNvPr>
          <p:cNvSpPr>
            <a:spLocks noGrp="1"/>
          </p:cNvSpPr>
          <p:nvPr>
            <p:ph idx="1"/>
          </p:nvPr>
        </p:nvSpPr>
        <p:spPr/>
        <p:txBody>
          <a:bodyPr>
            <a:normAutofit/>
          </a:bodyPr>
          <a:lstStyle/>
          <a:p>
            <a:r>
              <a:rPr lang="en-US" sz="2400" dirty="0"/>
              <a:t>Prior arrest for prostitution or related changes</a:t>
            </a:r>
          </a:p>
          <a:p>
            <a:r>
              <a:rPr lang="en-US" sz="2400" dirty="0"/>
              <a:t>Frequent or multiple STIs or pregnancies</a:t>
            </a:r>
          </a:p>
          <a:p>
            <a:r>
              <a:rPr lang="en-US" sz="2400" dirty="0"/>
              <a:t>No ID or knowledge of personal data such as name, age, DOB</a:t>
            </a:r>
          </a:p>
          <a:p>
            <a:r>
              <a:rPr lang="en-US" sz="2400" dirty="0"/>
              <a:t>Sexually provocative clothing and/or clothing, hair/nails done with no financial means </a:t>
            </a:r>
          </a:p>
          <a:p>
            <a:r>
              <a:rPr lang="en-US" sz="2400" dirty="0"/>
              <a:t>Tattoo he/she is reluctant to explain</a:t>
            </a:r>
          </a:p>
          <a:p>
            <a:r>
              <a:rPr lang="en-US" sz="2400" dirty="0"/>
              <a:t>In a controlling or dominating relationship </a:t>
            </a:r>
          </a:p>
        </p:txBody>
      </p:sp>
      <p:sp>
        <p:nvSpPr>
          <p:cNvPr id="4" name="TextBox 3">
            <a:extLst>
              <a:ext uri="{FF2B5EF4-FFF2-40B4-BE49-F238E27FC236}">
                <a16:creationId xmlns:a16="http://schemas.microsoft.com/office/drawing/2014/main" id="{0F4B2BAB-1295-797B-83EB-92588E8A468B}"/>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71656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0DFA-A622-86A4-E04C-054D2E7236C7}"/>
              </a:ext>
            </a:extLst>
          </p:cNvPr>
          <p:cNvSpPr>
            <a:spLocks noGrp="1"/>
          </p:cNvSpPr>
          <p:nvPr>
            <p:ph type="title"/>
          </p:nvPr>
        </p:nvSpPr>
        <p:spPr/>
        <p:txBody>
          <a:bodyPr/>
          <a:lstStyle/>
          <a:p>
            <a:r>
              <a:rPr lang="en-US" dirty="0"/>
              <a:t>Child abuse prevention</a:t>
            </a:r>
          </a:p>
        </p:txBody>
      </p:sp>
    </p:spTree>
    <p:extLst>
      <p:ext uri="{BB962C8B-B14F-4D97-AF65-F5344CB8AC3E}">
        <p14:creationId xmlns:p14="http://schemas.microsoft.com/office/powerpoint/2010/main" val="3869372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Why Prevent Child Maltreatment?</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p:txBody>
          <a:bodyPr>
            <a:normAutofit/>
          </a:bodyPr>
          <a:lstStyle/>
          <a:p>
            <a:pPr marL="0" indent="0">
              <a:buNone/>
            </a:pPr>
            <a:r>
              <a:rPr lang="en-US" sz="2800" dirty="0"/>
              <a:t>It is common.</a:t>
            </a:r>
          </a:p>
          <a:p>
            <a:pPr lvl="0"/>
            <a:r>
              <a:rPr lang="en-US" sz="2800" dirty="0"/>
              <a:t>2.6% to 3.4% of parents anonymously admit to shaking their child </a:t>
            </a:r>
            <a:r>
              <a:rPr lang="en-US" sz="2000" dirty="0"/>
              <a:t>(Yamada 2014; </a:t>
            </a:r>
            <a:r>
              <a:rPr lang="en-US" sz="2000" dirty="0" err="1"/>
              <a:t>Reijneveld</a:t>
            </a:r>
            <a:r>
              <a:rPr lang="en-US" sz="2000" dirty="0"/>
              <a:t> 2004; Theodore 2005)</a:t>
            </a:r>
            <a:r>
              <a:rPr lang="en-US" sz="2800" dirty="0"/>
              <a:t>.</a:t>
            </a:r>
          </a:p>
          <a:p>
            <a:pPr lvl="0"/>
            <a:r>
              <a:rPr lang="en-US" sz="2800" dirty="0"/>
              <a:t>13.8% of 4,503 children aged 1 month to 17 years experienced some form of child maltreatment </a:t>
            </a:r>
            <a:r>
              <a:rPr lang="en-US" sz="2800" i="1" dirty="0"/>
              <a:t>in the last year </a:t>
            </a:r>
            <a:r>
              <a:rPr lang="en-US" dirty="0"/>
              <a:t>(</a:t>
            </a:r>
            <a:r>
              <a:rPr lang="en-US" dirty="0" err="1"/>
              <a:t>Finkelhor</a:t>
            </a:r>
            <a:r>
              <a:rPr lang="en-US" dirty="0"/>
              <a:t> 2013)</a:t>
            </a:r>
            <a:r>
              <a:rPr lang="en-US" sz="2800" dirty="0"/>
              <a:t>.</a:t>
            </a:r>
          </a:p>
          <a:p>
            <a:pPr lvl="0"/>
            <a:r>
              <a:rPr lang="en-US" sz="2800" dirty="0"/>
              <a:t>1 in 4 women and 1 in 6 men report contact sexual abuse when they were children </a:t>
            </a:r>
            <a:r>
              <a:rPr lang="en-US" dirty="0"/>
              <a:t>(Dube 2005)</a:t>
            </a:r>
            <a:endParaRPr lang="en-US" sz="2800" dirty="0"/>
          </a:p>
        </p:txBody>
      </p:sp>
      <p:sp>
        <p:nvSpPr>
          <p:cNvPr id="5" name="TextBox 4">
            <a:extLst>
              <a:ext uri="{FF2B5EF4-FFF2-40B4-BE49-F238E27FC236}">
                <a16:creationId xmlns:a16="http://schemas.microsoft.com/office/drawing/2014/main" id="{5320C668-A24A-DFCD-9B59-D2B86007509D}"/>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866229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Why Prevent Child Maltreatment?</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p:txBody>
          <a:bodyPr>
            <a:normAutofit/>
          </a:bodyPr>
          <a:lstStyle/>
          <a:p>
            <a:pPr marL="0" indent="0">
              <a:buNone/>
            </a:pPr>
            <a:r>
              <a:rPr lang="en-US" sz="3200" dirty="0"/>
              <a:t>It’s expensive.</a:t>
            </a:r>
          </a:p>
          <a:p>
            <a:pPr lvl="0"/>
            <a:r>
              <a:rPr lang="en-US" sz="3200" dirty="0"/>
              <a:t>The annual cost of child abuse is </a:t>
            </a:r>
            <a:r>
              <a:rPr lang="en-US" sz="3200" i="1" dirty="0"/>
              <a:t>$80.2 billion</a:t>
            </a:r>
            <a:r>
              <a:rPr lang="en-US" sz="3200" dirty="0"/>
              <a:t>.</a:t>
            </a:r>
          </a:p>
          <a:p>
            <a:pPr lvl="1"/>
            <a:r>
              <a:rPr lang="en-US" sz="2800" dirty="0"/>
              <a:t>Direct cost: $33 billion</a:t>
            </a:r>
          </a:p>
          <a:p>
            <a:pPr lvl="2"/>
            <a:r>
              <a:rPr lang="en-US" sz="2400" dirty="0"/>
              <a:t>Child welfare alone: $29 billion</a:t>
            </a:r>
          </a:p>
          <a:p>
            <a:pPr lvl="2"/>
            <a:r>
              <a:rPr lang="en-US" sz="2400" dirty="0"/>
              <a:t>Mental health: $1 billion</a:t>
            </a:r>
          </a:p>
          <a:p>
            <a:pPr lvl="2"/>
            <a:r>
              <a:rPr lang="en-US" sz="2400" dirty="0"/>
              <a:t>Acute medical treatment: $3 billion</a:t>
            </a:r>
          </a:p>
          <a:p>
            <a:pPr lvl="2"/>
            <a:r>
              <a:rPr lang="en-US" sz="2400" dirty="0"/>
              <a:t>Law enforcement: $34 million</a:t>
            </a:r>
          </a:p>
        </p:txBody>
      </p:sp>
      <p:sp>
        <p:nvSpPr>
          <p:cNvPr id="4" name="TextBox 3">
            <a:extLst>
              <a:ext uri="{FF2B5EF4-FFF2-40B4-BE49-F238E27FC236}">
                <a16:creationId xmlns:a16="http://schemas.microsoft.com/office/drawing/2014/main" id="{CF1AB630-D83B-0E7B-98E1-3589B41AF0E1}"/>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013298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Why Prevent Child Maltreatment?</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p:txBody>
          <a:bodyPr>
            <a:normAutofit/>
          </a:bodyPr>
          <a:lstStyle/>
          <a:p>
            <a:pPr marL="0" indent="0">
              <a:buNone/>
            </a:pPr>
            <a:r>
              <a:rPr lang="en-US" sz="2400" dirty="0"/>
              <a:t>It leads to mental and physical health problems.</a:t>
            </a:r>
          </a:p>
          <a:p>
            <a:pPr lvl="0"/>
            <a:r>
              <a:rPr lang="en-US" sz="2400" dirty="0"/>
              <a:t>The ACE Study and toxic stress</a:t>
            </a:r>
          </a:p>
          <a:p>
            <a:pPr lvl="0"/>
            <a:r>
              <a:rPr lang="en-US" sz="2400" dirty="0"/>
              <a:t>Categories of childhood exposure to adversity (including abuse, neglect, and household dysfunction) are associated in a </a:t>
            </a:r>
            <a:br>
              <a:rPr lang="en-US" sz="2400" dirty="0"/>
            </a:br>
            <a:r>
              <a:rPr lang="en-US" sz="2400" dirty="0"/>
              <a:t>dose-dependent manner to </a:t>
            </a:r>
          </a:p>
          <a:p>
            <a:pPr lvl="1"/>
            <a:r>
              <a:rPr lang="en-US" sz="2000" dirty="0"/>
              <a:t>Increased prescription rates for antidepressant, anxiolytic, antipsychotic, and mood-stabilizing/bipolar medications in adulthood </a:t>
            </a:r>
            <a:r>
              <a:rPr lang="en-US" sz="2400" dirty="0"/>
              <a:t>(Anda 2008)</a:t>
            </a:r>
          </a:p>
          <a:p>
            <a:pPr lvl="1"/>
            <a:r>
              <a:rPr lang="en-US" sz="2000" dirty="0"/>
              <a:t>The most common causes of death in the United States, including </a:t>
            </a:r>
            <a:br>
              <a:rPr lang="en-US" sz="2000" dirty="0"/>
            </a:br>
            <a:r>
              <a:rPr lang="en-US" sz="2000" dirty="0"/>
              <a:t>severe obesity, heart disease, chronic lung disease, and autoimmune disease </a:t>
            </a:r>
            <a:r>
              <a:rPr lang="en-US" sz="2400" dirty="0"/>
              <a:t>(</a:t>
            </a:r>
            <a:r>
              <a:rPr lang="en-US" sz="2400" dirty="0" err="1"/>
              <a:t>Felitti</a:t>
            </a:r>
            <a:r>
              <a:rPr lang="en-US" sz="2400" dirty="0"/>
              <a:t> 1998; Dong 2004; Anda 2008; Dube 2009) </a:t>
            </a:r>
          </a:p>
          <a:p>
            <a:pPr marL="0" indent="0">
              <a:buNone/>
            </a:pPr>
            <a:endParaRPr lang="en-US" sz="2400" dirty="0"/>
          </a:p>
        </p:txBody>
      </p:sp>
      <p:sp>
        <p:nvSpPr>
          <p:cNvPr id="4" name="TextBox 3">
            <a:extLst>
              <a:ext uri="{FF2B5EF4-FFF2-40B4-BE49-F238E27FC236}">
                <a16:creationId xmlns:a16="http://schemas.microsoft.com/office/drawing/2014/main" id="{78CF54BA-A8F8-3345-870D-D9F8F08B1721}"/>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294125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Why Prevent Child Maltreatment?</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p:txBody>
          <a:bodyPr>
            <a:normAutofit/>
          </a:bodyPr>
          <a:lstStyle/>
          <a:p>
            <a:pPr marL="0" indent="0">
              <a:buNone/>
            </a:pPr>
            <a:r>
              <a:rPr lang="en-US" sz="2400" dirty="0"/>
              <a:t>It leads to mental and physical health problems.</a:t>
            </a:r>
          </a:p>
          <a:p>
            <a:pPr lvl="0"/>
            <a:r>
              <a:rPr lang="en-US" sz="2400" dirty="0"/>
              <a:t>The ACE Study and toxic stress</a:t>
            </a:r>
          </a:p>
          <a:p>
            <a:pPr lvl="0"/>
            <a:r>
              <a:rPr lang="en-US" sz="2400" dirty="0"/>
              <a:t>Categories of childhood exposure to adversity (including abuse, neglect, and household dysfunction) are associated in a </a:t>
            </a:r>
            <a:br>
              <a:rPr lang="en-US" sz="2400" dirty="0"/>
            </a:br>
            <a:r>
              <a:rPr lang="en-US" sz="2400" dirty="0"/>
              <a:t>dose-dependent manner to </a:t>
            </a:r>
          </a:p>
          <a:p>
            <a:pPr lvl="1"/>
            <a:r>
              <a:rPr lang="en-US" sz="2000" dirty="0"/>
              <a:t>Increased prescription rates for antidepressant, anxiolytic, antipsychotic, and mood-stabilizing/bipolar medications in adulthood </a:t>
            </a:r>
            <a:r>
              <a:rPr lang="en-US" sz="2400" dirty="0"/>
              <a:t>(Anda 2008)</a:t>
            </a:r>
          </a:p>
          <a:p>
            <a:pPr lvl="1"/>
            <a:r>
              <a:rPr lang="en-US" sz="2000" dirty="0"/>
              <a:t>The most common causes of death in the United States, including </a:t>
            </a:r>
            <a:br>
              <a:rPr lang="en-US" sz="2000" dirty="0"/>
            </a:br>
            <a:r>
              <a:rPr lang="en-US" sz="2000" dirty="0"/>
              <a:t>severe obesity, heart disease, chronic lung disease, and autoimmune disease </a:t>
            </a:r>
            <a:r>
              <a:rPr lang="en-US" sz="2400" dirty="0"/>
              <a:t>(</a:t>
            </a:r>
            <a:r>
              <a:rPr lang="en-US" sz="2400" dirty="0" err="1"/>
              <a:t>Felitti</a:t>
            </a:r>
            <a:r>
              <a:rPr lang="en-US" sz="2400" dirty="0"/>
              <a:t> 1998; Dong 2004; Anda 2008; Dube 2009) </a:t>
            </a:r>
          </a:p>
          <a:p>
            <a:pPr marL="0" indent="0">
              <a:buNone/>
            </a:pPr>
            <a:endParaRPr lang="en-US" sz="2400" dirty="0"/>
          </a:p>
        </p:txBody>
      </p:sp>
      <p:sp>
        <p:nvSpPr>
          <p:cNvPr id="4" name="TextBox 3">
            <a:extLst>
              <a:ext uri="{FF2B5EF4-FFF2-40B4-BE49-F238E27FC236}">
                <a16:creationId xmlns:a16="http://schemas.microsoft.com/office/drawing/2014/main" id="{2CD43D6D-CC25-2E00-195C-7A6F47C0F1D3}"/>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2155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EDBA-41C6-18FF-0714-C7493D063813}"/>
              </a:ext>
            </a:extLst>
          </p:cNvPr>
          <p:cNvSpPr>
            <a:spLocks noGrp="1"/>
          </p:cNvSpPr>
          <p:nvPr>
            <p:ph type="title"/>
          </p:nvPr>
        </p:nvSpPr>
        <p:spPr/>
        <p:txBody>
          <a:bodyPr/>
          <a:lstStyle/>
          <a:p>
            <a:pPr algn="ctr"/>
            <a:r>
              <a:rPr lang="en-US" dirty="0">
                <a:solidFill>
                  <a:schemeClr val="accent1">
                    <a:lumMod val="40000"/>
                    <a:lumOff val="60000"/>
                  </a:schemeClr>
                </a:solidFill>
              </a:rPr>
              <a:t>Why it matters, The ACE Study</a:t>
            </a:r>
          </a:p>
        </p:txBody>
      </p:sp>
      <p:sp>
        <p:nvSpPr>
          <p:cNvPr id="3" name="Content Placeholder 2">
            <a:extLst>
              <a:ext uri="{FF2B5EF4-FFF2-40B4-BE49-F238E27FC236}">
                <a16:creationId xmlns:a16="http://schemas.microsoft.com/office/drawing/2014/main" id="{ACD417B0-C155-F6A3-C211-703425A722C5}"/>
              </a:ext>
            </a:extLst>
          </p:cNvPr>
          <p:cNvSpPr>
            <a:spLocks noGrp="1"/>
          </p:cNvSpPr>
          <p:nvPr>
            <p:ph sz="half" idx="1"/>
          </p:nvPr>
        </p:nvSpPr>
        <p:spPr>
          <a:xfrm>
            <a:off x="1066800" y="1717886"/>
            <a:ext cx="10058400" cy="3749040"/>
          </a:xfrm>
        </p:spPr>
        <p:txBody>
          <a:bodyPr>
            <a:normAutofit/>
          </a:bodyPr>
          <a:lstStyle/>
          <a:p>
            <a:pPr marL="0" indent="0" algn="ctr">
              <a:buNone/>
            </a:pPr>
            <a:r>
              <a:rPr lang="en-US" sz="2400" dirty="0"/>
              <a:t>Adverse Childhood Experiences (ACEs) and the next generation </a:t>
            </a:r>
          </a:p>
        </p:txBody>
      </p:sp>
      <p:sp>
        <p:nvSpPr>
          <p:cNvPr id="4" name="Content Placeholder 3">
            <a:extLst>
              <a:ext uri="{FF2B5EF4-FFF2-40B4-BE49-F238E27FC236}">
                <a16:creationId xmlns:a16="http://schemas.microsoft.com/office/drawing/2014/main" id="{E22FC3CF-032D-0D32-501F-2A3E70DED0F8}"/>
              </a:ext>
            </a:extLst>
          </p:cNvPr>
          <p:cNvSpPr>
            <a:spLocks noGrp="1"/>
          </p:cNvSpPr>
          <p:nvPr>
            <p:ph sz="half" idx="2"/>
          </p:nvPr>
        </p:nvSpPr>
        <p:spPr>
          <a:xfrm>
            <a:off x="7814735" y="6477000"/>
            <a:ext cx="4643966" cy="381000"/>
          </a:xfrm>
        </p:spPr>
        <p:txBody>
          <a:bodyPr>
            <a:normAutofit/>
          </a:bodyPr>
          <a:lstStyle/>
          <a:p>
            <a:pPr marL="0" indent="0">
              <a:buNone/>
            </a:pPr>
            <a:r>
              <a:rPr lang="en-US" sz="1200" dirty="0">
                <a:solidFill>
                  <a:schemeClr val="bg2"/>
                </a:solidFill>
              </a:rPr>
              <a:t>https://www.cdc.gov/violenceprevention/acestudy/</a:t>
            </a:r>
          </a:p>
        </p:txBody>
      </p:sp>
      <p:pic>
        <p:nvPicPr>
          <p:cNvPr id="5" name="Picture 4">
            <a:extLst>
              <a:ext uri="{FF2B5EF4-FFF2-40B4-BE49-F238E27FC236}">
                <a16:creationId xmlns:a16="http://schemas.microsoft.com/office/drawing/2014/main" id="{46E37A49-9854-6364-F1E9-B6303A93E52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638021" y="2309478"/>
            <a:ext cx="4915958" cy="3920321"/>
          </a:xfrm>
          <a:prstGeom prst="rect">
            <a:avLst/>
          </a:prstGeom>
        </p:spPr>
      </p:pic>
    </p:spTree>
    <p:extLst>
      <p:ext uri="{BB962C8B-B14F-4D97-AF65-F5344CB8AC3E}">
        <p14:creationId xmlns:p14="http://schemas.microsoft.com/office/powerpoint/2010/main" val="3442008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p:txBody>
          <a:bodyPr>
            <a:normAutofit/>
          </a:bodyPr>
          <a:lstStyle/>
          <a:p>
            <a:r>
              <a:rPr lang="en-US" dirty="0">
                <a:solidFill>
                  <a:schemeClr val="accent1">
                    <a:lumMod val="40000"/>
                    <a:lumOff val="60000"/>
                  </a:schemeClr>
                </a:solidFill>
              </a:rPr>
              <a:t>Identify Sentinel Injuries</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p:txBody>
          <a:bodyPr>
            <a:normAutofit fontScale="92500"/>
          </a:bodyPr>
          <a:lstStyle/>
          <a:p>
            <a:pPr lvl="0"/>
            <a:r>
              <a:rPr lang="en-US" sz="3200" dirty="0"/>
              <a:t>“Minor injuries other than superficial abrasions are uncommon in normal, </a:t>
            </a:r>
            <a:r>
              <a:rPr lang="en-US" sz="3200" dirty="0" err="1"/>
              <a:t>precruising</a:t>
            </a:r>
            <a:r>
              <a:rPr lang="en-US" sz="3200" dirty="0"/>
              <a:t> infants and, when they occur, should raise a concern for abuse.”</a:t>
            </a:r>
          </a:p>
          <a:p>
            <a:r>
              <a:rPr lang="en-US" sz="3200" dirty="0"/>
              <a:t>“When a bruise is present, it should be considered as potentially sentinel for physical abuse if there is no predisposing disorder or plausible explanation.” </a:t>
            </a:r>
          </a:p>
          <a:p>
            <a:pPr marL="0" indent="0">
              <a:buNone/>
            </a:pPr>
            <a:r>
              <a:rPr lang="en-US" dirty="0"/>
              <a:t>(Sheets 2013)</a:t>
            </a:r>
          </a:p>
          <a:p>
            <a:pPr marL="0" indent="0">
              <a:buNone/>
            </a:pPr>
            <a:endParaRPr lang="en-US" sz="3200" dirty="0"/>
          </a:p>
        </p:txBody>
      </p:sp>
      <p:sp>
        <p:nvSpPr>
          <p:cNvPr id="4" name="TextBox 3">
            <a:extLst>
              <a:ext uri="{FF2B5EF4-FFF2-40B4-BE49-F238E27FC236}">
                <a16:creationId xmlns:a16="http://schemas.microsoft.com/office/drawing/2014/main" id="{8E846BD6-7EE0-86D0-6F35-7022512424F9}"/>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92680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44A-89CF-5B08-EA23-918C90076543}"/>
              </a:ext>
            </a:extLst>
          </p:cNvPr>
          <p:cNvSpPr>
            <a:spLocks noGrp="1"/>
          </p:cNvSpPr>
          <p:nvPr>
            <p:ph type="title"/>
          </p:nvPr>
        </p:nvSpPr>
        <p:spPr/>
        <p:txBody>
          <a:bodyPr/>
          <a:lstStyle/>
          <a:p>
            <a:r>
              <a:rPr lang="en-US" dirty="0">
                <a:solidFill>
                  <a:schemeClr val="accent1">
                    <a:lumMod val="40000"/>
                    <a:lumOff val="60000"/>
                  </a:schemeClr>
                </a:solidFill>
              </a:rPr>
              <a:t>Sentinel Injuries</a:t>
            </a:r>
          </a:p>
        </p:txBody>
      </p:sp>
      <p:sp>
        <p:nvSpPr>
          <p:cNvPr id="3" name="Content Placeholder 2">
            <a:extLst>
              <a:ext uri="{FF2B5EF4-FFF2-40B4-BE49-F238E27FC236}">
                <a16:creationId xmlns:a16="http://schemas.microsoft.com/office/drawing/2014/main" id="{91E0FDBC-9FC1-3951-89A0-FC85D1800BFF}"/>
              </a:ext>
            </a:extLst>
          </p:cNvPr>
          <p:cNvSpPr>
            <a:spLocks noGrp="1"/>
          </p:cNvSpPr>
          <p:nvPr>
            <p:ph idx="1"/>
          </p:nvPr>
        </p:nvSpPr>
        <p:spPr/>
        <p:txBody>
          <a:bodyPr>
            <a:normAutofit/>
          </a:bodyPr>
          <a:lstStyle/>
          <a:p>
            <a:pPr marL="0" indent="0">
              <a:buNone/>
            </a:pPr>
            <a:r>
              <a:rPr lang="en-US" sz="3600" dirty="0"/>
              <a:t>Previous injury reported in the medical history that was suspicious for abuse because the infant could not cruise, or the explanation was implausible. </a:t>
            </a:r>
          </a:p>
        </p:txBody>
      </p:sp>
      <p:sp>
        <p:nvSpPr>
          <p:cNvPr id="4" name="TextBox 3">
            <a:extLst>
              <a:ext uri="{FF2B5EF4-FFF2-40B4-BE49-F238E27FC236}">
                <a16:creationId xmlns:a16="http://schemas.microsoft.com/office/drawing/2014/main" id="{B6528E79-5ABF-87EB-8956-6DF14A3DDE8C}"/>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612879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2C77-AC5C-D98E-EFC8-3E8EE84618C5}"/>
              </a:ext>
            </a:extLst>
          </p:cNvPr>
          <p:cNvSpPr>
            <a:spLocks noGrp="1"/>
          </p:cNvSpPr>
          <p:nvPr>
            <p:ph type="title"/>
          </p:nvPr>
        </p:nvSpPr>
        <p:spPr/>
        <p:txBody>
          <a:bodyPr/>
          <a:lstStyle/>
          <a:p>
            <a:r>
              <a:rPr lang="en-US" dirty="0">
                <a:solidFill>
                  <a:schemeClr val="accent1">
                    <a:lumMod val="40000"/>
                    <a:lumOff val="60000"/>
                  </a:schemeClr>
                </a:solidFill>
              </a:rPr>
              <a:t>Definition of Sentinel Injury</a:t>
            </a:r>
          </a:p>
        </p:txBody>
      </p:sp>
      <p:sp>
        <p:nvSpPr>
          <p:cNvPr id="3" name="Content Placeholder 2">
            <a:extLst>
              <a:ext uri="{FF2B5EF4-FFF2-40B4-BE49-F238E27FC236}">
                <a16:creationId xmlns:a16="http://schemas.microsoft.com/office/drawing/2014/main" id="{EA148531-D6A7-2428-94B9-44FDC79477D3}"/>
              </a:ext>
            </a:extLst>
          </p:cNvPr>
          <p:cNvSpPr>
            <a:spLocks noGrp="1"/>
          </p:cNvSpPr>
          <p:nvPr>
            <p:ph idx="1"/>
          </p:nvPr>
        </p:nvSpPr>
        <p:spPr/>
        <p:txBody>
          <a:bodyPr>
            <a:normAutofit lnSpcReduction="10000"/>
          </a:bodyPr>
          <a:lstStyle/>
          <a:p>
            <a:pPr lvl="0"/>
            <a:r>
              <a:rPr lang="en-US" sz="2400" dirty="0"/>
              <a:t>Minor injuries</a:t>
            </a:r>
          </a:p>
          <a:p>
            <a:pPr lvl="1"/>
            <a:r>
              <a:rPr lang="en-US" sz="2000" dirty="0"/>
              <a:t>Bruise </a:t>
            </a:r>
          </a:p>
          <a:p>
            <a:pPr lvl="1"/>
            <a:r>
              <a:rPr lang="en-US" sz="2000" dirty="0"/>
              <a:t>Intraoral injury</a:t>
            </a:r>
          </a:p>
          <a:p>
            <a:pPr lvl="1"/>
            <a:r>
              <a:rPr lang="en-US" sz="2000" dirty="0"/>
              <a:t>Torn labial or sublingual frenum</a:t>
            </a:r>
          </a:p>
          <a:p>
            <a:pPr lvl="1"/>
            <a:r>
              <a:rPr lang="en-US" sz="2000" dirty="0"/>
              <a:t>Radial head subluxation (nursemaid [pulled] elbow) </a:t>
            </a:r>
          </a:p>
          <a:p>
            <a:pPr lvl="1"/>
            <a:r>
              <a:rPr lang="en-US" sz="2000" dirty="0"/>
              <a:t>Minor burns</a:t>
            </a:r>
          </a:p>
          <a:p>
            <a:pPr lvl="1"/>
            <a:r>
              <a:rPr lang="en-US" sz="2000" dirty="0"/>
              <a:t>Fracture in a young infant</a:t>
            </a:r>
          </a:p>
          <a:p>
            <a:pPr lvl="0"/>
            <a:r>
              <a:rPr lang="en-US" sz="2400" dirty="0"/>
              <a:t>In a </a:t>
            </a:r>
            <a:r>
              <a:rPr lang="en-US" sz="2400" i="1" dirty="0"/>
              <a:t>pre-cruising</a:t>
            </a:r>
            <a:r>
              <a:rPr lang="en-US" sz="2400" dirty="0"/>
              <a:t> infant</a:t>
            </a:r>
          </a:p>
          <a:p>
            <a:pPr lvl="0"/>
            <a:r>
              <a:rPr lang="en-US" sz="2400" dirty="0"/>
              <a:t>Visible or detectable to a caregiver</a:t>
            </a:r>
          </a:p>
          <a:p>
            <a:pPr lvl="0"/>
            <a:r>
              <a:rPr lang="en-US" sz="2400" dirty="0"/>
              <a:t>Poorly explained or unexpected</a:t>
            </a:r>
          </a:p>
          <a:p>
            <a:endParaRPr lang="en-US" sz="2400" dirty="0"/>
          </a:p>
          <a:p>
            <a:pPr marL="0" indent="0">
              <a:buNone/>
            </a:pPr>
            <a:endParaRPr lang="en-US" sz="2400" dirty="0"/>
          </a:p>
        </p:txBody>
      </p:sp>
      <p:sp>
        <p:nvSpPr>
          <p:cNvPr id="4" name="TextBox 3">
            <a:extLst>
              <a:ext uri="{FF2B5EF4-FFF2-40B4-BE49-F238E27FC236}">
                <a16:creationId xmlns:a16="http://schemas.microsoft.com/office/drawing/2014/main" id="{9BD8A572-502B-261C-CBAF-9B6620709D2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28808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0A86-24F6-CAC8-6B6E-FA0B9279F2EB}"/>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Sentinel Injuries in Infants Evaluated for Physical Abuse</a:t>
            </a:r>
          </a:p>
        </p:txBody>
      </p:sp>
      <p:sp>
        <p:nvSpPr>
          <p:cNvPr id="3" name="Content Placeholder 2">
            <a:extLst>
              <a:ext uri="{FF2B5EF4-FFF2-40B4-BE49-F238E27FC236}">
                <a16:creationId xmlns:a16="http://schemas.microsoft.com/office/drawing/2014/main" id="{489F1295-649E-3587-1A16-417761255C48}"/>
              </a:ext>
            </a:extLst>
          </p:cNvPr>
          <p:cNvSpPr>
            <a:spLocks noGrp="1"/>
          </p:cNvSpPr>
          <p:nvPr>
            <p:ph idx="1"/>
          </p:nvPr>
        </p:nvSpPr>
        <p:spPr/>
        <p:txBody>
          <a:bodyPr>
            <a:normAutofit/>
          </a:bodyPr>
          <a:lstStyle/>
          <a:p>
            <a:r>
              <a:rPr lang="en-US" sz="2400" dirty="0"/>
              <a:t>Case control, retrospective study of infants under one year evaluated for abuse (</a:t>
            </a:r>
            <a:r>
              <a:rPr lang="en-US" sz="2400" i="1" dirty="0"/>
              <a:t>Sheets et al Pediatrics, April 2013)</a:t>
            </a:r>
          </a:p>
          <a:p>
            <a:r>
              <a:rPr lang="en-US" sz="2400" dirty="0"/>
              <a:t>200 infants rated definite abuse:</a:t>
            </a:r>
          </a:p>
          <a:p>
            <a:pPr lvl="1"/>
            <a:r>
              <a:rPr lang="en-US" sz="2000" dirty="0"/>
              <a:t>27% had a previous sentinel injury</a:t>
            </a:r>
          </a:p>
          <a:p>
            <a:r>
              <a:rPr lang="en-US" sz="2400" dirty="0"/>
              <a:t>100 infants rated intermediate concern</a:t>
            </a:r>
          </a:p>
          <a:p>
            <a:pPr lvl="1"/>
            <a:r>
              <a:rPr lang="en-US" sz="2000" dirty="0"/>
              <a:t>8% had a sentinel injury</a:t>
            </a:r>
          </a:p>
          <a:p>
            <a:r>
              <a:rPr lang="en-US" sz="2400" dirty="0"/>
              <a:t>101 non abused infants- 0%</a:t>
            </a:r>
          </a:p>
          <a:p>
            <a:r>
              <a:rPr lang="en-US" sz="2400" dirty="0"/>
              <a:t>Sentinel injuries: bruising or oral injuries in non mobile infants </a:t>
            </a:r>
          </a:p>
        </p:txBody>
      </p:sp>
      <p:sp>
        <p:nvSpPr>
          <p:cNvPr id="4" name="TextBox 3">
            <a:extLst>
              <a:ext uri="{FF2B5EF4-FFF2-40B4-BE49-F238E27FC236}">
                <a16:creationId xmlns:a16="http://schemas.microsoft.com/office/drawing/2014/main" id="{DA9BB374-79BA-56E3-2C90-1903A6291D4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171976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A104-99A0-408F-357E-6B9BC0506792}"/>
              </a:ext>
            </a:extLst>
          </p:cNvPr>
          <p:cNvSpPr>
            <a:spLocks noGrp="1"/>
          </p:cNvSpPr>
          <p:nvPr>
            <p:ph type="title"/>
          </p:nvPr>
        </p:nvSpPr>
        <p:spPr/>
        <p:txBody>
          <a:bodyPr/>
          <a:lstStyle/>
          <a:p>
            <a:r>
              <a:rPr lang="en-US" dirty="0">
                <a:solidFill>
                  <a:schemeClr val="accent1">
                    <a:lumMod val="40000"/>
                    <a:lumOff val="60000"/>
                  </a:schemeClr>
                </a:solidFill>
              </a:rPr>
              <a:t>P for Possible Abuse Bruises</a:t>
            </a:r>
          </a:p>
        </p:txBody>
      </p:sp>
      <p:sp>
        <p:nvSpPr>
          <p:cNvPr id="3" name="Content Placeholder 2">
            <a:extLst>
              <a:ext uri="{FF2B5EF4-FFF2-40B4-BE49-F238E27FC236}">
                <a16:creationId xmlns:a16="http://schemas.microsoft.com/office/drawing/2014/main" id="{1ABF0E41-9BC3-4A87-55C9-F9481FBD017D}"/>
              </a:ext>
            </a:extLst>
          </p:cNvPr>
          <p:cNvSpPr>
            <a:spLocks noGrp="1"/>
          </p:cNvSpPr>
          <p:nvPr>
            <p:ph sz="half" idx="1"/>
          </p:nvPr>
        </p:nvSpPr>
        <p:spPr>
          <a:xfrm>
            <a:off x="1066800" y="2103120"/>
            <a:ext cx="4754880" cy="4112286"/>
          </a:xfrm>
        </p:spPr>
        <p:txBody>
          <a:bodyPr>
            <a:normAutofit lnSpcReduction="10000"/>
          </a:bodyPr>
          <a:lstStyle/>
          <a:p>
            <a:pPr lvl="0"/>
            <a:r>
              <a:rPr lang="en-US" b="1" dirty="0"/>
              <a:t>P</a:t>
            </a:r>
            <a:r>
              <a:rPr lang="en-US" dirty="0"/>
              <a:t>added areas </a:t>
            </a:r>
          </a:p>
          <a:p>
            <a:pPr lvl="1"/>
            <a:r>
              <a:rPr lang="en-US" dirty="0"/>
              <a:t>Buttocks </a:t>
            </a:r>
          </a:p>
          <a:p>
            <a:pPr lvl="1"/>
            <a:r>
              <a:rPr lang="en-US" dirty="0"/>
              <a:t>Cheeks </a:t>
            </a:r>
          </a:p>
          <a:p>
            <a:pPr lvl="1"/>
            <a:r>
              <a:rPr lang="en-US" dirty="0"/>
              <a:t>Genitalia</a:t>
            </a:r>
          </a:p>
          <a:p>
            <a:pPr lvl="1"/>
            <a:r>
              <a:rPr lang="en-US" dirty="0"/>
              <a:t>Abdomen</a:t>
            </a:r>
          </a:p>
          <a:p>
            <a:pPr lvl="0"/>
            <a:r>
              <a:rPr lang="en-US" b="1" dirty="0"/>
              <a:t>P</a:t>
            </a:r>
            <a:r>
              <a:rPr lang="en-US" dirty="0"/>
              <a:t>rotected areas</a:t>
            </a:r>
          </a:p>
          <a:p>
            <a:pPr lvl="1"/>
            <a:r>
              <a:rPr lang="en-US" dirty="0"/>
              <a:t>Neck </a:t>
            </a:r>
          </a:p>
          <a:p>
            <a:pPr lvl="1"/>
            <a:r>
              <a:rPr lang="en-US" dirty="0"/>
              <a:t>Earlobes </a:t>
            </a:r>
          </a:p>
          <a:p>
            <a:pPr lvl="1"/>
            <a:r>
              <a:rPr lang="en-US" dirty="0"/>
              <a:t>Upper lip</a:t>
            </a:r>
          </a:p>
          <a:p>
            <a:pPr lvl="1"/>
            <a:r>
              <a:rPr lang="en-US" dirty="0"/>
              <a:t>TEN4 rule</a:t>
            </a:r>
          </a:p>
          <a:p>
            <a:pPr lvl="2"/>
            <a:r>
              <a:rPr lang="en-US" b="1" dirty="0"/>
              <a:t>T</a:t>
            </a:r>
            <a:r>
              <a:rPr lang="en-US" dirty="0"/>
              <a:t>orso</a:t>
            </a:r>
          </a:p>
          <a:p>
            <a:pPr lvl="2"/>
            <a:r>
              <a:rPr lang="en-US" b="1" dirty="0"/>
              <a:t>E</a:t>
            </a:r>
            <a:r>
              <a:rPr lang="en-US" dirty="0"/>
              <a:t>ars</a:t>
            </a:r>
          </a:p>
          <a:p>
            <a:pPr lvl="2"/>
            <a:r>
              <a:rPr lang="en-US" b="1" dirty="0"/>
              <a:t>N</a:t>
            </a:r>
            <a:r>
              <a:rPr lang="en-US" dirty="0"/>
              <a:t>eck</a:t>
            </a:r>
          </a:p>
          <a:p>
            <a:pPr lvl="2"/>
            <a:r>
              <a:rPr lang="en-US" b="1" dirty="0"/>
              <a:t>4</a:t>
            </a:r>
            <a:r>
              <a:rPr lang="en-US" dirty="0"/>
              <a:t> years or younger</a:t>
            </a:r>
          </a:p>
        </p:txBody>
      </p:sp>
      <p:sp>
        <p:nvSpPr>
          <p:cNvPr id="4" name="Content Placeholder 3">
            <a:extLst>
              <a:ext uri="{FF2B5EF4-FFF2-40B4-BE49-F238E27FC236}">
                <a16:creationId xmlns:a16="http://schemas.microsoft.com/office/drawing/2014/main" id="{4FF3333E-8ED4-8A01-49EB-A6BD718F1E8C}"/>
              </a:ext>
            </a:extLst>
          </p:cNvPr>
          <p:cNvSpPr>
            <a:spLocks noGrp="1"/>
          </p:cNvSpPr>
          <p:nvPr>
            <p:ph sz="half" idx="2"/>
          </p:nvPr>
        </p:nvSpPr>
        <p:spPr/>
        <p:txBody>
          <a:bodyPr>
            <a:normAutofit lnSpcReduction="10000"/>
          </a:bodyPr>
          <a:lstStyle/>
          <a:p>
            <a:pPr lvl="0"/>
            <a:r>
              <a:rPr lang="en-US" sz="2000" b="1" dirty="0"/>
              <a:t>P</a:t>
            </a:r>
            <a:r>
              <a:rPr lang="en-US" sz="2000" dirty="0"/>
              <a:t>atterned </a:t>
            </a:r>
          </a:p>
          <a:p>
            <a:pPr lvl="1"/>
            <a:r>
              <a:rPr lang="en-US" sz="1800" dirty="0"/>
              <a:t>Slap marks</a:t>
            </a:r>
          </a:p>
          <a:p>
            <a:pPr lvl="1"/>
            <a:r>
              <a:rPr lang="en-US" sz="1800" dirty="0"/>
              <a:t>Grab marks</a:t>
            </a:r>
          </a:p>
          <a:p>
            <a:pPr lvl="1"/>
            <a:r>
              <a:rPr lang="en-US" sz="1800" dirty="0"/>
              <a:t>Circumferential or linear</a:t>
            </a:r>
          </a:p>
          <a:p>
            <a:pPr lvl="0"/>
            <a:r>
              <a:rPr lang="en-US" sz="2000" b="1" dirty="0"/>
              <a:t>P</a:t>
            </a:r>
            <a:r>
              <a:rPr lang="en-US" sz="2000" dirty="0"/>
              <a:t>re-cruising infant</a:t>
            </a:r>
          </a:p>
          <a:p>
            <a:pPr lvl="0"/>
            <a:r>
              <a:rPr lang="en-US" sz="2000" dirty="0"/>
              <a:t>Not </a:t>
            </a:r>
            <a:r>
              <a:rPr lang="en-US" sz="2000" b="1" dirty="0"/>
              <a:t>p</a:t>
            </a:r>
            <a:r>
              <a:rPr lang="en-US" sz="2000" dirty="0"/>
              <a:t>lausible history</a:t>
            </a:r>
          </a:p>
          <a:p>
            <a:pPr lvl="1"/>
            <a:r>
              <a:rPr lang="en-US" sz="1800" dirty="0"/>
              <a:t>Does seriousness of injury match seriousness of story? Example: multiple bruises but only one impact reported. </a:t>
            </a:r>
          </a:p>
          <a:p>
            <a:endParaRPr lang="en-US" sz="2000" dirty="0"/>
          </a:p>
        </p:txBody>
      </p:sp>
      <p:sp>
        <p:nvSpPr>
          <p:cNvPr id="5" name="TextBox 4">
            <a:extLst>
              <a:ext uri="{FF2B5EF4-FFF2-40B4-BE49-F238E27FC236}">
                <a16:creationId xmlns:a16="http://schemas.microsoft.com/office/drawing/2014/main" id="{90751916-569A-857D-DD51-1B0D5182D349}"/>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671702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2383-694B-FC10-56B5-EE82F09647FD}"/>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TEN-4 FACES high risk areas, any age</a:t>
            </a:r>
          </a:p>
        </p:txBody>
      </p:sp>
      <p:sp>
        <p:nvSpPr>
          <p:cNvPr id="3" name="Content Placeholder 2">
            <a:extLst>
              <a:ext uri="{FF2B5EF4-FFF2-40B4-BE49-F238E27FC236}">
                <a16:creationId xmlns:a16="http://schemas.microsoft.com/office/drawing/2014/main" id="{E9B7643F-9A6B-9E3F-4DE5-88065F906765}"/>
              </a:ext>
            </a:extLst>
          </p:cNvPr>
          <p:cNvSpPr>
            <a:spLocks noGrp="1"/>
          </p:cNvSpPr>
          <p:nvPr>
            <p:ph idx="1"/>
          </p:nvPr>
        </p:nvSpPr>
        <p:spPr/>
        <p:txBody>
          <a:bodyPr>
            <a:normAutofit lnSpcReduction="10000"/>
          </a:bodyPr>
          <a:lstStyle/>
          <a:p>
            <a:r>
              <a:rPr lang="en-US" sz="2400" b="1" dirty="0"/>
              <a:t>T</a:t>
            </a:r>
            <a:r>
              <a:rPr lang="en-US" sz="2400" dirty="0"/>
              <a:t>orso- chest, abdomen, back, buttocks</a:t>
            </a:r>
          </a:p>
          <a:p>
            <a:r>
              <a:rPr lang="en-US" sz="2400" b="1" dirty="0"/>
              <a:t>E</a:t>
            </a:r>
            <a:r>
              <a:rPr lang="en-US" sz="2400" dirty="0"/>
              <a:t>ars</a:t>
            </a:r>
          </a:p>
          <a:p>
            <a:r>
              <a:rPr lang="en-US" sz="2400" b="1" dirty="0"/>
              <a:t>N</a:t>
            </a:r>
            <a:r>
              <a:rPr lang="en-US" sz="2400" dirty="0"/>
              <a:t>eck</a:t>
            </a:r>
          </a:p>
          <a:p>
            <a:endParaRPr lang="en-US" sz="2400" dirty="0"/>
          </a:p>
          <a:p>
            <a:pPr marL="0" indent="0">
              <a:buNone/>
            </a:pPr>
            <a:r>
              <a:rPr lang="en-US" sz="2400" b="1" dirty="0"/>
              <a:t>FACES</a:t>
            </a:r>
            <a:r>
              <a:rPr lang="en-US" sz="2400" dirty="0"/>
              <a:t>- </a:t>
            </a:r>
            <a:r>
              <a:rPr lang="en-US" sz="2400" b="1" dirty="0"/>
              <a:t>F</a:t>
            </a:r>
            <a:r>
              <a:rPr lang="en-US" sz="2400" dirty="0"/>
              <a:t>renulum, </a:t>
            </a:r>
            <a:r>
              <a:rPr lang="en-US" sz="2400" b="1" dirty="0"/>
              <a:t>A</a:t>
            </a:r>
            <a:r>
              <a:rPr lang="en-US" sz="2400" dirty="0"/>
              <a:t>ngle of jaw, </a:t>
            </a:r>
            <a:r>
              <a:rPr lang="en-US" sz="2400" b="1" dirty="0"/>
              <a:t>C</a:t>
            </a:r>
            <a:r>
              <a:rPr lang="en-US" sz="2400" dirty="0"/>
              <a:t>heek, </a:t>
            </a:r>
            <a:r>
              <a:rPr lang="en-US" sz="2400" b="1" dirty="0"/>
              <a:t>E</a:t>
            </a:r>
            <a:r>
              <a:rPr lang="en-US" sz="2400" dirty="0"/>
              <a:t>yelid, </a:t>
            </a:r>
            <a:r>
              <a:rPr lang="en-US" sz="2400" b="1" dirty="0"/>
              <a:t>S</a:t>
            </a:r>
            <a:r>
              <a:rPr lang="en-US" sz="2400" dirty="0"/>
              <a:t>clera</a:t>
            </a:r>
          </a:p>
          <a:p>
            <a:pPr marL="0" indent="0">
              <a:buNone/>
            </a:pPr>
            <a:endParaRPr lang="en-US" sz="2400" dirty="0"/>
          </a:p>
          <a:p>
            <a:pPr marL="0" indent="0">
              <a:buNone/>
            </a:pPr>
            <a:r>
              <a:rPr lang="en-US" sz="2400" b="1" dirty="0">
                <a:solidFill>
                  <a:schemeClr val="tx2"/>
                </a:solidFill>
              </a:rPr>
              <a:t>Very concerning in infants under 4 months.</a:t>
            </a:r>
          </a:p>
          <a:p>
            <a:pPr marL="0" indent="0">
              <a:buNone/>
            </a:pPr>
            <a:endParaRPr lang="en-US" sz="2400" dirty="0"/>
          </a:p>
          <a:p>
            <a:pPr marL="0" indent="0">
              <a:buNone/>
            </a:pPr>
            <a:r>
              <a:rPr lang="en-US" sz="1700" i="1" dirty="0"/>
              <a:t>Pierce, MC Pediatrics January 2010</a:t>
            </a:r>
          </a:p>
        </p:txBody>
      </p:sp>
      <p:sp>
        <p:nvSpPr>
          <p:cNvPr id="4" name="TextBox 3">
            <a:extLst>
              <a:ext uri="{FF2B5EF4-FFF2-40B4-BE49-F238E27FC236}">
                <a16:creationId xmlns:a16="http://schemas.microsoft.com/office/drawing/2014/main" id="{5169C2F2-2F8E-CE94-4C3B-91ECCE80E40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342302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DCDD-93EE-27B5-6C48-BD1855D7B760}"/>
              </a:ext>
            </a:extLst>
          </p:cNvPr>
          <p:cNvSpPr>
            <a:spLocks noGrp="1"/>
          </p:cNvSpPr>
          <p:nvPr>
            <p:ph type="title"/>
          </p:nvPr>
        </p:nvSpPr>
        <p:spPr/>
        <p:txBody>
          <a:bodyPr>
            <a:normAutofit fontScale="90000"/>
          </a:bodyPr>
          <a:lstStyle/>
          <a:p>
            <a:r>
              <a:rPr lang="en-US" sz="4800" b="1" dirty="0">
                <a:solidFill>
                  <a:schemeClr val="accent1">
                    <a:lumMod val="40000"/>
                    <a:lumOff val="60000"/>
                  </a:schemeClr>
                </a:solidFill>
              </a:rPr>
              <a:t>FACES</a:t>
            </a:r>
            <a:r>
              <a:rPr lang="en-US" sz="4800" dirty="0">
                <a:solidFill>
                  <a:schemeClr val="accent1">
                    <a:lumMod val="40000"/>
                    <a:lumOff val="60000"/>
                  </a:schemeClr>
                </a:solidFill>
              </a:rPr>
              <a:t>- </a:t>
            </a:r>
            <a:r>
              <a:rPr lang="en-US" sz="4800" b="1" dirty="0">
                <a:solidFill>
                  <a:schemeClr val="accent1">
                    <a:lumMod val="40000"/>
                    <a:lumOff val="60000"/>
                  </a:schemeClr>
                </a:solidFill>
              </a:rPr>
              <a:t>F</a:t>
            </a:r>
            <a:r>
              <a:rPr lang="en-US" sz="4800" dirty="0">
                <a:solidFill>
                  <a:schemeClr val="accent1">
                    <a:lumMod val="40000"/>
                    <a:lumOff val="60000"/>
                  </a:schemeClr>
                </a:solidFill>
              </a:rPr>
              <a:t>renulum, </a:t>
            </a:r>
            <a:r>
              <a:rPr lang="en-US" sz="4800" b="1" dirty="0">
                <a:solidFill>
                  <a:schemeClr val="accent1">
                    <a:lumMod val="40000"/>
                    <a:lumOff val="60000"/>
                  </a:schemeClr>
                </a:solidFill>
              </a:rPr>
              <a:t>A</a:t>
            </a:r>
            <a:r>
              <a:rPr lang="en-US" sz="4800" dirty="0">
                <a:solidFill>
                  <a:schemeClr val="accent1">
                    <a:lumMod val="40000"/>
                    <a:lumOff val="60000"/>
                  </a:schemeClr>
                </a:solidFill>
              </a:rPr>
              <a:t>ngle of jaw, </a:t>
            </a:r>
            <a:r>
              <a:rPr lang="en-US" sz="4800" b="1" dirty="0">
                <a:solidFill>
                  <a:schemeClr val="accent1">
                    <a:lumMod val="40000"/>
                    <a:lumOff val="60000"/>
                  </a:schemeClr>
                </a:solidFill>
              </a:rPr>
              <a:t>C</a:t>
            </a:r>
            <a:r>
              <a:rPr lang="en-US" sz="4800" dirty="0">
                <a:solidFill>
                  <a:schemeClr val="accent1">
                    <a:lumMod val="40000"/>
                    <a:lumOff val="60000"/>
                  </a:schemeClr>
                </a:solidFill>
              </a:rPr>
              <a:t>heek, </a:t>
            </a:r>
            <a:r>
              <a:rPr lang="en-US" sz="4800" b="1" dirty="0">
                <a:solidFill>
                  <a:schemeClr val="accent1">
                    <a:lumMod val="40000"/>
                    <a:lumOff val="60000"/>
                  </a:schemeClr>
                </a:solidFill>
              </a:rPr>
              <a:t>E</a:t>
            </a:r>
            <a:r>
              <a:rPr lang="en-US" sz="4800" dirty="0">
                <a:solidFill>
                  <a:schemeClr val="accent1">
                    <a:lumMod val="40000"/>
                    <a:lumOff val="60000"/>
                  </a:schemeClr>
                </a:solidFill>
              </a:rPr>
              <a:t>yelid, </a:t>
            </a:r>
            <a:r>
              <a:rPr lang="en-US" sz="4800" b="1" dirty="0">
                <a:solidFill>
                  <a:schemeClr val="accent1">
                    <a:lumMod val="40000"/>
                    <a:lumOff val="60000"/>
                  </a:schemeClr>
                </a:solidFill>
              </a:rPr>
              <a:t>S</a:t>
            </a:r>
            <a:r>
              <a:rPr lang="en-US" sz="4800" dirty="0">
                <a:solidFill>
                  <a:schemeClr val="accent1">
                    <a:lumMod val="40000"/>
                    <a:lumOff val="60000"/>
                  </a:schemeClr>
                </a:solidFill>
              </a:rPr>
              <a:t>clera</a:t>
            </a:r>
            <a:endParaRPr lang="en-US" dirty="0">
              <a:solidFill>
                <a:schemeClr val="accent1">
                  <a:lumMod val="40000"/>
                  <a:lumOff val="60000"/>
                </a:schemeClr>
              </a:solidFill>
            </a:endParaRPr>
          </a:p>
        </p:txBody>
      </p:sp>
      <p:pic>
        <p:nvPicPr>
          <p:cNvPr id="5" name="Picture 4">
            <a:extLst>
              <a:ext uri="{FF2B5EF4-FFF2-40B4-BE49-F238E27FC236}">
                <a16:creationId xmlns:a16="http://schemas.microsoft.com/office/drawing/2014/main" id="{2D9F9538-5133-341E-B1E1-A022C19ED6F5}"/>
              </a:ext>
            </a:extLst>
          </p:cNvPr>
          <p:cNvPicPr>
            <a:picLocks noChangeAspect="1"/>
          </p:cNvPicPr>
          <p:nvPr/>
        </p:nvPicPr>
        <p:blipFill rotWithShape="1">
          <a:blip r:embed="rId2"/>
          <a:srcRect l="42535" t="41481" r="42361" b="24075"/>
          <a:stretch/>
        </p:blipFill>
        <p:spPr>
          <a:xfrm rot="16200000">
            <a:off x="1536736" y="1974301"/>
            <a:ext cx="2084917" cy="2674445"/>
          </a:xfrm>
          <a:prstGeom prst="rect">
            <a:avLst/>
          </a:prstGeom>
        </p:spPr>
      </p:pic>
      <p:pic>
        <p:nvPicPr>
          <p:cNvPr id="9" name="Picture 8">
            <a:extLst>
              <a:ext uri="{FF2B5EF4-FFF2-40B4-BE49-F238E27FC236}">
                <a16:creationId xmlns:a16="http://schemas.microsoft.com/office/drawing/2014/main" id="{6A35B875-1403-FC4A-94C1-AD4A71BA45E9}"/>
              </a:ext>
            </a:extLst>
          </p:cNvPr>
          <p:cNvPicPr>
            <a:picLocks noChangeAspect="1"/>
          </p:cNvPicPr>
          <p:nvPr/>
        </p:nvPicPr>
        <p:blipFill rotWithShape="1">
          <a:blip r:embed="rId3"/>
          <a:srcRect l="14583" t="30926" r="55278" b="35802"/>
          <a:stretch/>
        </p:blipFill>
        <p:spPr>
          <a:xfrm>
            <a:off x="4411680" y="2287931"/>
            <a:ext cx="3327146" cy="2066051"/>
          </a:xfrm>
          <a:prstGeom prst="rect">
            <a:avLst/>
          </a:prstGeom>
        </p:spPr>
      </p:pic>
      <p:pic>
        <p:nvPicPr>
          <p:cNvPr id="10" name="Picture 9">
            <a:extLst>
              <a:ext uri="{FF2B5EF4-FFF2-40B4-BE49-F238E27FC236}">
                <a16:creationId xmlns:a16="http://schemas.microsoft.com/office/drawing/2014/main" id="{4EE074BE-DA9A-C753-3A28-7FEC307DE9AE}"/>
              </a:ext>
            </a:extLst>
          </p:cNvPr>
          <p:cNvPicPr>
            <a:picLocks noChangeAspect="1"/>
          </p:cNvPicPr>
          <p:nvPr/>
        </p:nvPicPr>
        <p:blipFill>
          <a:blip r:embed="rId4"/>
          <a:stretch>
            <a:fillRect/>
          </a:stretch>
        </p:blipFill>
        <p:spPr>
          <a:xfrm>
            <a:off x="2958042" y="4546415"/>
            <a:ext cx="2555876" cy="1703917"/>
          </a:xfrm>
          <a:prstGeom prst="rect">
            <a:avLst/>
          </a:prstGeom>
        </p:spPr>
      </p:pic>
      <p:pic>
        <p:nvPicPr>
          <p:cNvPr id="12" name="Picture 11">
            <a:extLst>
              <a:ext uri="{FF2B5EF4-FFF2-40B4-BE49-F238E27FC236}">
                <a16:creationId xmlns:a16="http://schemas.microsoft.com/office/drawing/2014/main" id="{C5E2587D-B4D6-BA72-5247-A51A7119556D}"/>
              </a:ext>
            </a:extLst>
          </p:cNvPr>
          <p:cNvPicPr>
            <a:picLocks noChangeAspect="1"/>
          </p:cNvPicPr>
          <p:nvPr/>
        </p:nvPicPr>
        <p:blipFill rotWithShape="1">
          <a:blip r:embed="rId5"/>
          <a:srcRect l="14410" t="35309" r="51111" b="23519"/>
          <a:stretch/>
        </p:blipFill>
        <p:spPr>
          <a:xfrm>
            <a:off x="8275584" y="2287931"/>
            <a:ext cx="3103933" cy="2084918"/>
          </a:xfrm>
          <a:prstGeom prst="rect">
            <a:avLst/>
          </a:prstGeom>
        </p:spPr>
      </p:pic>
      <p:pic>
        <p:nvPicPr>
          <p:cNvPr id="13" name="Picture 12">
            <a:extLst>
              <a:ext uri="{FF2B5EF4-FFF2-40B4-BE49-F238E27FC236}">
                <a16:creationId xmlns:a16="http://schemas.microsoft.com/office/drawing/2014/main" id="{59F94929-ECC2-369C-CD26-16E07F4967C2}"/>
              </a:ext>
            </a:extLst>
          </p:cNvPr>
          <p:cNvPicPr>
            <a:picLocks noChangeAspect="1"/>
          </p:cNvPicPr>
          <p:nvPr/>
        </p:nvPicPr>
        <p:blipFill>
          <a:blip r:embed="rId6"/>
          <a:stretch>
            <a:fillRect/>
          </a:stretch>
        </p:blipFill>
        <p:spPr>
          <a:xfrm>
            <a:off x="6679360" y="4546415"/>
            <a:ext cx="2554598" cy="1703917"/>
          </a:xfrm>
          <a:prstGeom prst="rect">
            <a:avLst/>
          </a:prstGeom>
        </p:spPr>
      </p:pic>
      <p:sp>
        <p:nvSpPr>
          <p:cNvPr id="3" name="TextBox 2">
            <a:extLst>
              <a:ext uri="{FF2B5EF4-FFF2-40B4-BE49-F238E27FC236}">
                <a16:creationId xmlns:a16="http://schemas.microsoft.com/office/drawing/2014/main" id="{83D35776-DBA2-A92E-C167-C2A813ADAF3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457546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622-EA11-9AB0-5734-CCF33006F52E}"/>
              </a:ext>
            </a:extLst>
          </p:cNvPr>
          <p:cNvSpPr>
            <a:spLocks noGrp="1"/>
          </p:cNvSpPr>
          <p:nvPr>
            <p:ph type="title"/>
          </p:nvPr>
        </p:nvSpPr>
        <p:spPr>
          <a:xfrm>
            <a:off x="1066800" y="642594"/>
            <a:ext cx="10518396" cy="1371600"/>
          </a:xfrm>
        </p:spPr>
        <p:txBody>
          <a:bodyPr>
            <a:normAutofit fontScale="90000"/>
          </a:bodyPr>
          <a:lstStyle/>
          <a:p>
            <a:r>
              <a:rPr lang="en-US" dirty="0">
                <a:solidFill>
                  <a:schemeClr val="accent1">
                    <a:lumMod val="40000"/>
                    <a:lumOff val="60000"/>
                  </a:schemeClr>
                </a:solidFill>
              </a:rPr>
              <a:t>Those Who Don’t Cruise…Rarely Bruise</a:t>
            </a:r>
          </a:p>
        </p:txBody>
      </p:sp>
      <p:sp>
        <p:nvSpPr>
          <p:cNvPr id="3" name="Content Placeholder 2">
            <a:extLst>
              <a:ext uri="{FF2B5EF4-FFF2-40B4-BE49-F238E27FC236}">
                <a16:creationId xmlns:a16="http://schemas.microsoft.com/office/drawing/2014/main" id="{B21A5813-538F-1E0F-AA9F-572AC5F70AFB}"/>
              </a:ext>
            </a:extLst>
          </p:cNvPr>
          <p:cNvSpPr>
            <a:spLocks noGrp="1"/>
          </p:cNvSpPr>
          <p:nvPr>
            <p:ph idx="1"/>
          </p:nvPr>
        </p:nvSpPr>
        <p:spPr>
          <a:xfrm>
            <a:off x="1066800" y="1937857"/>
            <a:ext cx="10058400" cy="4379053"/>
          </a:xfrm>
        </p:spPr>
        <p:txBody>
          <a:bodyPr>
            <a:normAutofit/>
          </a:bodyPr>
          <a:lstStyle/>
          <a:p>
            <a:pPr lvl="0"/>
            <a:r>
              <a:rPr lang="en-US" sz="2000" dirty="0"/>
              <a:t>2 of 366 children younger than 6 months (0.6%) had any bruises.</a:t>
            </a:r>
          </a:p>
          <a:p>
            <a:pPr lvl="0"/>
            <a:r>
              <a:rPr lang="en-US" sz="2000" dirty="0"/>
              <a:t>Whereas roughly 20% of cruisers and 50% of walkers had bruises. </a:t>
            </a:r>
          </a:p>
          <a:p>
            <a:pPr lvl="0"/>
            <a:r>
              <a:rPr lang="en-US" sz="2000" dirty="0"/>
              <a:t>Common sites</a:t>
            </a:r>
          </a:p>
          <a:p>
            <a:pPr lvl="1"/>
            <a:r>
              <a:rPr lang="en-US" sz="1800" dirty="0"/>
              <a:t>Anterior tibia, knee.</a:t>
            </a:r>
          </a:p>
          <a:p>
            <a:pPr lvl="1"/>
            <a:r>
              <a:rPr lang="en-US" sz="1800" dirty="0"/>
              <a:t>Forehead.</a:t>
            </a:r>
          </a:p>
          <a:p>
            <a:pPr lvl="1"/>
            <a:r>
              <a:rPr lang="en-US" sz="1800" dirty="0"/>
              <a:t>434 of 466 bruises (93%) were over bony prominences.</a:t>
            </a:r>
          </a:p>
          <a:p>
            <a:pPr lvl="0"/>
            <a:r>
              <a:rPr lang="en-US" sz="2000" dirty="0"/>
              <a:t>Uncommon sites</a:t>
            </a:r>
          </a:p>
          <a:p>
            <a:pPr lvl="1"/>
            <a:r>
              <a:rPr lang="en-US" sz="1800" dirty="0"/>
              <a:t>Back, forearm, face (&lt;2%)</a:t>
            </a:r>
          </a:p>
          <a:p>
            <a:pPr lvl="1"/>
            <a:r>
              <a:rPr lang="en-US" sz="1800" dirty="0"/>
              <a:t>Abdomen (0.9%)</a:t>
            </a:r>
          </a:p>
          <a:p>
            <a:pPr lvl="1"/>
            <a:r>
              <a:rPr lang="en-US" sz="1800" dirty="0"/>
              <a:t>Posterior lower leg or foot (0.3%)</a:t>
            </a:r>
          </a:p>
          <a:p>
            <a:pPr lvl="1"/>
            <a:r>
              <a:rPr lang="en-US" sz="1800" dirty="0"/>
              <a:t>Buttocks, hands, chin (0)</a:t>
            </a:r>
          </a:p>
          <a:p>
            <a:endParaRPr lang="en-US" sz="2000" dirty="0"/>
          </a:p>
        </p:txBody>
      </p:sp>
      <p:sp>
        <p:nvSpPr>
          <p:cNvPr id="4" name="TextBox 3">
            <a:extLst>
              <a:ext uri="{FF2B5EF4-FFF2-40B4-BE49-F238E27FC236}">
                <a16:creationId xmlns:a16="http://schemas.microsoft.com/office/drawing/2014/main" id="{F186EB11-3778-24D7-AC63-3CF37BCE048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378917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E6D6-842F-EF33-7A6D-135E16D8BA7D}"/>
              </a:ext>
            </a:extLst>
          </p:cNvPr>
          <p:cNvSpPr>
            <a:spLocks noGrp="1"/>
          </p:cNvSpPr>
          <p:nvPr>
            <p:ph type="title"/>
          </p:nvPr>
        </p:nvSpPr>
        <p:spPr/>
        <p:txBody>
          <a:bodyPr/>
          <a:lstStyle/>
          <a:p>
            <a:r>
              <a:rPr lang="en-US" dirty="0">
                <a:solidFill>
                  <a:schemeClr val="accent1">
                    <a:lumMod val="40000"/>
                    <a:lumOff val="60000"/>
                  </a:schemeClr>
                </a:solidFill>
              </a:rPr>
              <a:t>Suspicious Death</a:t>
            </a:r>
          </a:p>
        </p:txBody>
      </p:sp>
      <p:sp>
        <p:nvSpPr>
          <p:cNvPr id="3" name="Content Placeholder 2">
            <a:extLst>
              <a:ext uri="{FF2B5EF4-FFF2-40B4-BE49-F238E27FC236}">
                <a16:creationId xmlns:a16="http://schemas.microsoft.com/office/drawing/2014/main" id="{B5B2935D-458F-475D-60EC-29A699433929}"/>
              </a:ext>
            </a:extLst>
          </p:cNvPr>
          <p:cNvSpPr>
            <a:spLocks noGrp="1"/>
          </p:cNvSpPr>
          <p:nvPr>
            <p:ph idx="1"/>
          </p:nvPr>
        </p:nvSpPr>
        <p:spPr>
          <a:xfrm>
            <a:off x="1066800" y="2705100"/>
            <a:ext cx="10058400" cy="1973580"/>
          </a:xfrm>
        </p:spPr>
        <p:txBody>
          <a:bodyPr>
            <a:normAutofit/>
          </a:bodyPr>
          <a:lstStyle/>
          <a:p>
            <a:pPr marL="0" indent="0" algn="ctr">
              <a:buNone/>
            </a:pPr>
            <a:r>
              <a:rPr lang="en-US" sz="3600" dirty="0"/>
              <a:t>Causing the death of the child through any act or failure to act</a:t>
            </a:r>
          </a:p>
        </p:txBody>
      </p:sp>
      <p:sp>
        <p:nvSpPr>
          <p:cNvPr id="4" name="TextBox 3">
            <a:extLst>
              <a:ext uri="{FF2B5EF4-FFF2-40B4-BE49-F238E27FC236}">
                <a16:creationId xmlns:a16="http://schemas.microsoft.com/office/drawing/2014/main" id="{993FB83D-46C9-FECA-A556-BEB5A223D301}"/>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354731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E6D6-842F-EF33-7A6D-135E16D8BA7D}"/>
              </a:ext>
            </a:extLst>
          </p:cNvPr>
          <p:cNvSpPr>
            <a:spLocks noGrp="1"/>
          </p:cNvSpPr>
          <p:nvPr>
            <p:ph type="title"/>
          </p:nvPr>
        </p:nvSpPr>
        <p:spPr/>
        <p:txBody>
          <a:bodyPr/>
          <a:lstStyle/>
          <a:p>
            <a:r>
              <a:rPr lang="en-US" dirty="0">
                <a:solidFill>
                  <a:schemeClr val="accent1">
                    <a:lumMod val="40000"/>
                    <a:lumOff val="60000"/>
                  </a:schemeClr>
                </a:solidFill>
              </a:rPr>
              <a:t>Exclusions from child abuse</a:t>
            </a:r>
          </a:p>
        </p:txBody>
      </p:sp>
      <p:sp>
        <p:nvSpPr>
          <p:cNvPr id="3" name="Content Placeholder 2">
            <a:extLst>
              <a:ext uri="{FF2B5EF4-FFF2-40B4-BE49-F238E27FC236}">
                <a16:creationId xmlns:a16="http://schemas.microsoft.com/office/drawing/2014/main" id="{B5B2935D-458F-475D-60EC-29A699433929}"/>
              </a:ext>
            </a:extLst>
          </p:cNvPr>
          <p:cNvSpPr>
            <a:spLocks noGrp="1"/>
          </p:cNvSpPr>
          <p:nvPr>
            <p:ph idx="1"/>
          </p:nvPr>
        </p:nvSpPr>
        <p:spPr/>
        <p:txBody>
          <a:bodyPr>
            <a:normAutofit lnSpcReduction="10000"/>
          </a:bodyPr>
          <a:lstStyle/>
          <a:p>
            <a:pPr marL="457200" indent="-457200">
              <a:buAutoNum type="alphaUcPeriod"/>
            </a:pPr>
            <a:r>
              <a:rPr lang="en-US" sz="2400" dirty="0"/>
              <a:t>Environmental factors</a:t>
            </a:r>
          </a:p>
          <a:p>
            <a:pPr marL="457200" indent="-457200">
              <a:buAutoNum type="alphaUcPeriod"/>
            </a:pPr>
            <a:r>
              <a:rPr lang="en-US" sz="2400" dirty="0"/>
              <a:t>Practice of religious beliefs</a:t>
            </a:r>
          </a:p>
          <a:p>
            <a:pPr marL="457200" indent="-457200">
              <a:buAutoNum type="alphaUcPeriod"/>
            </a:pPr>
            <a:r>
              <a:rPr lang="en-US" sz="2400" dirty="0"/>
              <a:t>Use of force for supervision, control and safety</a:t>
            </a:r>
          </a:p>
          <a:p>
            <a:pPr marL="457200" indent="-457200">
              <a:buAutoNum type="alphaUcPeriod"/>
            </a:pPr>
            <a:r>
              <a:rPr lang="en-US" sz="2400" dirty="0"/>
              <a:t>Rights of parents to use reasonable force</a:t>
            </a:r>
          </a:p>
          <a:p>
            <a:pPr marL="457200" indent="-457200">
              <a:buAutoNum type="alphaUcPeriod"/>
            </a:pPr>
            <a:r>
              <a:rPr lang="en-US" sz="2400" dirty="0"/>
              <a:t>Participation in events involving physical contact </a:t>
            </a:r>
          </a:p>
          <a:p>
            <a:pPr marL="457200" indent="-457200">
              <a:buAutoNum type="alphaUcPeriod"/>
            </a:pPr>
            <a:r>
              <a:rPr lang="en-US" sz="2400" dirty="0"/>
              <a:t>Child-on-child contact</a:t>
            </a:r>
          </a:p>
          <a:p>
            <a:pPr marL="457200" indent="-457200">
              <a:buAutoNum type="alphaUcPeriod"/>
            </a:pPr>
            <a:r>
              <a:rPr lang="en-US" sz="2400" dirty="0"/>
              <a:t>Defensive force</a:t>
            </a:r>
          </a:p>
          <a:p>
            <a:pPr marL="0" indent="0">
              <a:buNone/>
            </a:pPr>
            <a:endParaRPr lang="en-US" sz="2400" dirty="0"/>
          </a:p>
          <a:p>
            <a:pPr marL="0" indent="0" algn="ctr">
              <a:buNone/>
            </a:pPr>
            <a:r>
              <a:rPr lang="en-US" sz="1600" dirty="0"/>
              <a:t>*These exclusions apply to substantiation of child abuse, not to the requirement to report</a:t>
            </a:r>
          </a:p>
        </p:txBody>
      </p:sp>
      <p:sp>
        <p:nvSpPr>
          <p:cNvPr id="4" name="TextBox 3">
            <a:extLst>
              <a:ext uri="{FF2B5EF4-FFF2-40B4-BE49-F238E27FC236}">
                <a16:creationId xmlns:a16="http://schemas.microsoft.com/office/drawing/2014/main" id="{72BDAEA1-8A18-EC26-50FB-EBEDE547329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48690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8B1F-714F-B9D4-934B-19D1746844F8}"/>
              </a:ext>
            </a:extLst>
          </p:cNvPr>
          <p:cNvSpPr>
            <a:spLocks noGrp="1"/>
          </p:cNvSpPr>
          <p:nvPr>
            <p:ph type="title"/>
          </p:nvPr>
        </p:nvSpPr>
        <p:spPr/>
        <p:txBody>
          <a:bodyPr/>
          <a:lstStyle/>
          <a:p>
            <a:r>
              <a:rPr lang="en-US" dirty="0">
                <a:solidFill>
                  <a:schemeClr val="accent1">
                    <a:lumMod val="40000"/>
                    <a:lumOff val="60000"/>
                  </a:schemeClr>
                </a:solidFill>
              </a:rPr>
              <a:t>Identified ACEs	</a:t>
            </a:r>
          </a:p>
        </p:txBody>
      </p:sp>
      <p:sp>
        <p:nvSpPr>
          <p:cNvPr id="3" name="Content Placeholder 2">
            <a:extLst>
              <a:ext uri="{FF2B5EF4-FFF2-40B4-BE49-F238E27FC236}">
                <a16:creationId xmlns:a16="http://schemas.microsoft.com/office/drawing/2014/main" id="{1ED5D1A6-3C1E-3E9C-8C4B-AA9B2F35118A}"/>
              </a:ext>
            </a:extLst>
          </p:cNvPr>
          <p:cNvSpPr>
            <a:spLocks noGrp="1"/>
          </p:cNvSpPr>
          <p:nvPr>
            <p:ph sz="half" idx="1"/>
          </p:nvPr>
        </p:nvSpPr>
        <p:spPr/>
        <p:txBody>
          <a:bodyPr>
            <a:normAutofit/>
          </a:bodyPr>
          <a:lstStyle/>
          <a:p>
            <a:r>
              <a:rPr lang="en-US" sz="2400" dirty="0"/>
              <a:t>Recurrent physical abuse</a:t>
            </a:r>
          </a:p>
          <a:p>
            <a:r>
              <a:rPr lang="en-US" sz="2400" dirty="0"/>
              <a:t>Recurrent emotional abuse</a:t>
            </a:r>
          </a:p>
          <a:p>
            <a:r>
              <a:rPr lang="en-US" sz="2400" dirty="0"/>
              <a:t>Contact sexual abuse</a:t>
            </a:r>
          </a:p>
          <a:p>
            <a:r>
              <a:rPr lang="en-US" sz="2400" dirty="0"/>
              <a:t>Alcohol/drug abuser in household</a:t>
            </a:r>
          </a:p>
          <a:p>
            <a:r>
              <a:rPr lang="en-US" sz="2400" dirty="0"/>
              <a:t>Incarcerated household member </a:t>
            </a:r>
          </a:p>
        </p:txBody>
      </p:sp>
      <p:sp>
        <p:nvSpPr>
          <p:cNvPr id="4" name="Content Placeholder 3">
            <a:extLst>
              <a:ext uri="{FF2B5EF4-FFF2-40B4-BE49-F238E27FC236}">
                <a16:creationId xmlns:a16="http://schemas.microsoft.com/office/drawing/2014/main" id="{0CA27EDF-08CB-E0F4-FAA1-FF024A1908F4}"/>
              </a:ext>
            </a:extLst>
          </p:cNvPr>
          <p:cNvSpPr>
            <a:spLocks noGrp="1"/>
          </p:cNvSpPr>
          <p:nvPr>
            <p:ph sz="half" idx="2"/>
          </p:nvPr>
        </p:nvSpPr>
        <p:spPr/>
        <p:txBody>
          <a:bodyPr>
            <a:normAutofit/>
          </a:bodyPr>
          <a:lstStyle/>
          <a:p>
            <a:r>
              <a:rPr lang="en-US" sz="2400" dirty="0"/>
              <a:t>Chronically depressed, mentally ill, suicidal </a:t>
            </a:r>
          </a:p>
          <a:p>
            <a:r>
              <a:rPr lang="en-US" sz="2400" dirty="0"/>
              <a:t>Domestic violence</a:t>
            </a:r>
          </a:p>
          <a:p>
            <a:r>
              <a:rPr lang="en-US" sz="2400" dirty="0"/>
              <a:t>One or no parents</a:t>
            </a:r>
          </a:p>
          <a:p>
            <a:r>
              <a:rPr lang="en-US" sz="2400" dirty="0"/>
              <a:t>Emotional or physical neglect</a:t>
            </a:r>
          </a:p>
        </p:txBody>
      </p:sp>
      <p:sp>
        <p:nvSpPr>
          <p:cNvPr id="5" name="TextBox 4">
            <a:extLst>
              <a:ext uri="{FF2B5EF4-FFF2-40B4-BE49-F238E27FC236}">
                <a16:creationId xmlns:a16="http://schemas.microsoft.com/office/drawing/2014/main" id="{4EE2543B-28F3-95FA-2D52-101F729ACB6D}"/>
              </a:ext>
            </a:extLst>
          </p:cNvPr>
          <p:cNvSpPr txBox="1"/>
          <p:nvPr/>
        </p:nvSpPr>
        <p:spPr>
          <a:xfrm>
            <a:off x="8625345" y="6591181"/>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327461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Risk factors for child abuse and/or neglect</a:t>
            </a:r>
          </a:p>
        </p:txBody>
      </p:sp>
      <p:sp>
        <p:nvSpPr>
          <p:cNvPr id="3" name="Content Placeholder 2">
            <a:extLst>
              <a:ext uri="{FF2B5EF4-FFF2-40B4-BE49-F238E27FC236}">
                <a16:creationId xmlns:a16="http://schemas.microsoft.com/office/drawing/2014/main" id="{BEFE7F18-CB31-EED3-FD10-55C9D55F91E8}"/>
              </a:ext>
            </a:extLst>
          </p:cNvPr>
          <p:cNvSpPr>
            <a:spLocks noGrp="1"/>
          </p:cNvSpPr>
          <p:nvPr>
            <p:ph sz="half" idx="1"/>
          </p:nvPr>
        </p:nvSpPr>
        <p:spPr>
          <a:xfrm>
            <a:off x="1066799" y="2103120"/>
            <a:ext cx="5202767" cy="3749040"/>
          </a:xfrm>
        </p:spPr>
        <p:txBody>
          <a:bodyPr>
            <a:normAutofit fontScale="92500" lnSpcReduction="20000"/>
          </a:bodyPr>
          <a:lstStyle/>
          <a:p>
            <a:pPr marL="0" indent="0">
              <a:buNone/>
            </a:pPr>
            <a:r>
              <a:rPr lang="en-US" sz="3000" dirty="0"/>
              <a:t>Child Factors</a:t>
            </a:r>
          </a:p>
          <a:p>
            <a:r>
              <a:rPr lang="en-US" sz="2400" dirty="0"/>
              <a:t>Prematurity</a:t>
            </a:r>
          </a:p>
          <a:p>
            <a:r>
              <a:rPr lang="en-US" sz="2400" dirty="0"/>
              <a:t>Chronic medical conditions (i.e. medically fragile child)</a:t>
            </a:r>
          </a:p>
          <a:p>
            <a:r>
              <a:rPr lang="en-US" sz="2400" dirty="0"/>
              <a:t>Disability</a:t>
            </a:r>
          </a:p>
          <a:p>
            <a:r>
              <a:rPr lang="en-US" sz="2400" dirty="0"/>
              <a:t>Poor bonding with caregiver</a:t>
            </a:r>
          </a:p>
          <a:p>
            <a:r>
              <a:rPr lang="en-US" sz="2400" dirty="0"/>
              <a:t>Child perceived as “difficult” (i.e. colicky baby)</a:t>
            </a:r>
          </a:p>
          <a:p>
            <a:r>
              <a:rPr lang="en-US" sz="2400" dirty="0"/>
              <a:t>Unwanted child</a:t>
            </a:r>
          </a:p>
          <a:p>
            <a:r>
              <a:rPr lang="en-US" sz="2400" dirty="0"/>
              <a:t>Sibling of an abused child</a:t>
            </a:r>
          </a:p>
        </p:txBody>
      </p:sp>
      <p:pic>
        <p:nvPicPr>
          <p:cNvPr id="1026" name="Picture 2" descr="Sad Baby Images – Browse 114,914 Stock Photos, Vectors, and Video | Adobe  Stock">
            <a:extLst>
              <a:ext uri="{FF2B5EF4-FFF2-40B4-BE49-F238E27FC236}">
                <a16:creationId xmlns:a16="http://schemas.microsoft.com/office/drawing/2014/main" id="{8256C237-8451-8150-58E9-BA347EC483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47626" y="2103120"/>
            <a:ext cx="1964108" cy="1309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te Baby Looks At You With A Sad Face Background, Childs Crying Face  Looking At Camera, Hd Photography Photo, Nose Background Image And  Wallpaper for Free Download">
            <a:extLst>
              <a:ext uri="{FF2B5EF4-FFF2-40B4-BE49-F238E27FC236}">
                <a16:creationId xmlns:a16="http://schemas.microsoft.com/office/drawing/2014/main" id="{F083B4B8-C513-B5F8-F17E-BC04B2CE4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01" y="3412525"/>
            <a:ext cx="2552700" cy="1430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u need to talk to your child about sadness. Here's why - The Jerusalem  Post">
            <a:extLst>
              <a:ext uri="{FF2B5EF4-FFF2-40B4-BE49-F238E27FC236}">
                <a16:creationId xmlns:a16="http://schemas.microsoft.com/office/drawing/2014/main" id="{971EDF74-9D8E-4CA5-22B0-F84432D41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7667" y="4843100"/>
            <a:ext cx="1888067" cy="1262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773DA5-0734-DA80-90BF-83E82D1A405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828012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Risk factors for child abuse and/or neglect</a:t>
            </a:r>
          </a:p>
        </p:txBody>
      </p:sp>
      <p:sp>
        <p:nvSpPr>
          <p:cNvPr id="3" name="Content Placeholder 2">
            <a:extLst>
              <a:ext uri="{FF2B5EF4-FFF2-40B4-BE49-F238E27FC236}">
                <a16:creationId xmlns:a16="http://schemas.microsoft.com/office/drawing/2014/main" id="{BEFE7F18-CB31-EED3-FD10-55C9D55F91E8}"/>
              </a:ext>
            </a:extLst>
          </p:cNvPr>
          <p:cNvSpPr>
            <a:spLocks noGrp="1"/>
          </p:cNvSpPr>
          <p:nvPr>
            <p:ph sz="half" idx="1"/>
          </p:nvPr>
        </p:nvSpPr>
        <p:spPr>
          <a:xfrm>
            <a:off x="1066800" y="2014194"/>
            <a:ext cx="5202767" cy="3930227"/>
          </a:xfrm>
        </p:spPr>
        <p:txBody>
          <a:bodyPr>
            <a:normAutofit fontScale="92500" lnSpcReduction="20000"/>
          </a:bodyPr>
          <a:lstStyle/>
          <a:p>
            <a:pPr marL="0" indent="0">
              <a:buNone/>
            </a:pPr>
            <a:r>
              <a:rPr lang="en-US" sz="3000" dirty="0"/>
              <a:t>Caregiver Factors</a:t>
            </a:r>
          </a:p>
          <a:p>
            <a:r>
              <a:rPr lang="en-US" sz="2400" dirty="0"/>
              <a:t>Abused as a child</a:t>
            </a:r>
          </a:p>
          <a:p>
            <a:r>
              <a:rPr lang="en-US" sz="2400" dirty="0"/>
              <a:t>Mental illness</a:t>
            </a:r>
          </a:p>
          <a:p>
            <a:r>
              <a:rPr lang="en-US" sz="2400" dirty="0"/>
              <a:t>Substance abuse</a:t>
            </a:r>
          </a:p>
          <a:p>
            <a:r>
              <a:rPr lang="en-US" sz="2400" dirty="0"/>
              <a:t>Teenage parent</a:t>
            </a:r>
          </a:p>
          <a:p>
            <a:r>
              <a:rPr lang="en-US" sz="2400" dirty="0"/>
              <a:t>Unreasonable expectations for the child</a:t>
            </a:r>
          </a:p>
          <a:p>
            <a:r>
              <a:rPr lang="en-US" sz="2400" dirty="0"/>
              <a:t>Punitive childrearing style</a:t>
            </a:r>
          </a:p>
          <a:p>
            <a:r>
              <a:rPr lang="en-US" sz="2400" dirty="0"/>
              <a:t>Multiple births</a:t>
            </a:r>
          </a:p>
          <a:p>
            <a:r>
              <a:rPr lang="en-US" sz="2400" dirty="0"/>
              <a:t>Poor coping skills</a:t>
            </a:r>
          </a:p>
        </p:txBody>
      </p:sp>
      <p:pic>
        <p:nvPicPr>
          <p:cNvPr id="3074" name="Picture 2" descr="Silhouette, Men, Frustration, Lonely, Alone, Adult, Grief, Despair, Stress,  Sadness, png | PNGWing">
            <a:extLst>
              <a:ext uri="{FF2B5EF4-FFF2-40B4-BE49-F238E27FC236}">
                <a16:creationId xmlns:a16="http://schemas.microsoft.com/office/drawing/2014/main" id="{AEB59640-C292-75D8-3D2C-D45F1728D0F4}"/>
              </a:ext>
            </a:extLst>
          </p:cNvPr>
          <p:cNvPicPr>
            <a:picLocks noGrp="1" noChangeAspect="1" noChangeArrowheads="1"/>
          </p:cNvPicPr>
          <p:nvPr>
            <p:ph sz="half" idx="2"/>
          </p:nvPr>
        </p:nvPicPr>
        <p:blipFill rotWithShape="1">
          <a:blip r:embed="rId2">
            <a:lum bright="70000" contrast="-70000"/>
            <a:extLst>
              <a:ext uri="{28A0092B-C50C-407E-A947-70E740481C1C}">
                <a14:useLocalDpi xmlns:a14="http://schemas.microsoft.com/office/drawing/2010/main" val="0"/>
              </a:ext>
            </a:extLst>
          </a:blip>
          <a:srcRect l="69285" b="23182"/>
          <a:stretch/>
        </p:blipFill>
        <p:spPr bwMode="auto">
          <a:xfrm>
            <a:off x="7852834" y="2192601"/>
            <a:ext cx="1761067" cy="3571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0A821A-5336-634B-D188-905E4A57F38B}"/>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864581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Risk factors for child abuse and/or neglect</a:t>
            </a:r>
          </a:p>
        </p:txBody>
      </p:sp>
      <p:sp>
        <p:nvSpPr>
          <p:cNvPr id="3" name="Content Placeholder 2">
            <a:extLst>
              <a:ext uri="{FF2B5EF4-FFF2-40B4-BE49-F238E27FC236}">
                <a16:creationId xmlns:a16="http://schemas.microsoft.com/office/drawing/2014/main" id="{BEFE7F18-CB31-EED3-FD10-55C9D55F91E8}"/>
              </a:ext>
            </a:extLst>
          </p:cNvPr>
          <p:cNvSpPr>
            <a:spLocks noGrp="1"/>
          </p:cNvSpPr>
          <p:nvPr>
            <p:ph sz="half" idx="1"/>
          </p:nvPr>
        </p:nvSpPr>
        <p:spPr>
          <a:xfrm>
            <a:off x="1066799" y="2103120"/>
            <a:ext cx="5202767" cy="3749040"/>
          </a:xfrm>
        </p:spPr>
        <p:txBody>
          <a:bodyPr>
            <a:normAutofit lnSpcReduction="10000"/>
          </a:bodyPr>
          <a:lstStyle/>
          <a:p>
            <a:pPr marL="0" indent="0">
              <a:buNone/>
            </a:pPr>
            <a:r>
              <a:rPr lang="en-US" sz="3000" dirty="0"/>
              <a:t>Family Factors</a:t>
            </a:r>
          </a:p>
          <a:p>
            <a:r>
              <a:rPr lang="en-US" sz="2400" dirty="0"/>
              <a:t>Unemployment </a:t>
            </a:r>
          </a:p>
          <a:p>
            <a:r>
              <a:rPr lang="en-US" sz="2400" dirty="0"/>
              <a:t>Financial stressors</a:t>
            </a:r>
          </a:p>
          <a:p>
            <a:r>
              <a:rPr lang="en-US" sz="2400" dirty="0"/>
              <a:t>Lack of support/isolation</a:t>
            </a:r>
          </a:p>
          <a:p>
            <a:r>
              <a:rPr lang="en-US" sz="2400" dirty="0"/>
              <a:t>Nonbiologically-related male in the home </a:t>
            </a:r>
          </a:p>
          <a:p>
            <a:r>
              <a:rPr lang="en-US" sz="2400" dirty="0"/>
              <a:t>Domestic violence </a:t>
            </a:r>
          </a:p>
          <a:p>
            <a:r>
              <a:rPr lang="en-US" sz="2400" dirty="0"/>
              <a:t>Animal abuse</a:t>
            </a:r>
          </a:p>
        </p:txBody>
      </p:sp>
      <p:pic>
        <p:nvPicPr>
          <p:cNvPr id="2050" name="Picture 2" descr="PDF] Animal Abuse and Youth Violence | Semantic Scholar">
            <a:extLst>
              <a:ext uri="{FF2B5EF4-FFF2-40B4-BE49-F238E27FC236}">
                <a16:creationId xmlns:a16="http://schemas.microsoft.com/office/drawing/2014/main" id="{23C59C1A-8F37-AA07-B786-88C4F53F08E4}"/>
              </a:ext>
            </a:extLst>
          </p:cNvPr>
          <p:cNvPicPr>
            <a:picLocks noGrp="1" noChangeAspect="1" noChangeArrowheads="1"/>
          </p:cNvPicPr>
          <p:nvPr>
            <p:ph sz="half" idx="2"/>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4411"/>
          <a:stretch/>
        </p:blipFill>
        <p:spPr bwMode="auto">
          <a:xfrm>
            <a:off x="7371632" y="2561061"/>
            <a:ext cx="2938840" cy="2833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07F060-D615-ED1A-2AEE-FFAA81331B8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00775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Information to gather</a:t>
            </a:r>
          </a:p>
        </p:txBody>
      </p:sp>
      <p:sp>
        <p:nvSpPr>
          <p:cNvPr id="5" name="Content Placeholder 4">
            <a:extLst>
              <a:ext uri="{FF2B5EF4-FFF2-40B4-BE49-F238E27FC236}">
                <a16:creationId xmlns:a16="http://schemas.microsoft.com/office/drawing/2014/main" id="{1DB2BCBD-9B23-FF66-C32A-A978B170FBEF}"/>
              </a:ext>
            </a:extLst>
          </p:cNvPr>
          <p:cNvSpPr>
            <a:spLocks noGrp="1"/>
          </p:cNvSpPr>
          <p:nvPr>
            <p:ph idx="1"/>
          </p:nvPr>
        </p:nvSpPr>
        <p:spPr/>
        <p:txBody>
          <a:bodyPr>
            <a:normAutofit/>
          </a:bodyPr>
          <a:lstStyle/>
          <a:p>
            <a:r>
              <a:rPr lang="en-US" sz="2800" dirty="0"/>
              <a:t>Past medical history</a:t>
            </a:r>
          </a:p>
          <a:p>
            <a:pPr lvl="1"/>
            <a:r>
              <a:rPr lang="en-US" sz="2400" dirty="0"/>
              <a:t>Previous trauma/injuries/chronic illness </a:t>
            </a:r>
          </a:p>
          <a:p>
            <a:pPr lvl="1"/>
            <a:r>
              <a:rPr lang="en-US" sz="2400" dirty="0"/>
              <a:t>Birth trauma and administration of Vitamin K at birth</a:t>
            </a:r>
          </a:p>
          <a:p>
            <a:r>
              <a:rPr lang="en-US" sz="2800" dirty="0"/>
              <a:t>Developmental history</a:t>
            </a:r>
          </a:p>
          <a:p>
            <a:pPr lvl="1"/>
            <a:r>
              <a:rPr lang="en-US" sz="2400" dirty="0"/>
              <a:t>Current milestones and any delays </a:t>
            </a:r>
          </a:p>
          <a:p>
            <a:pPr lvl="1"/>
            <a:r>
              <a:rPr lang="en-US" sz="2400" dirty="0"/>
              <a:t>Observe child’s abilities while in the room </a:t>
            </a:r>
          </a:p>
        </p:txBody>
      </p:sp>
      <p:sp>
        <p:nvSpPr>
          <p:cNvPr id="3" name="TextBox 2">
            <a:extLst>
              <a:ext uri="{FF2B5EF4-FFF2-40B4-BE49-F238E27FC236}">
                <a16:creationId xmlns:a16="http://schemas.microsoft.com/office/drawing/2014/main" id="{2CA5D286-D3AE-836D-6CA6-17EC9863015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53771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Family History</a:t>
            </a:r>
          </a:p>
        </p:txBody>
      </p:sp>
      <p:sp>
        <p:nvSpPr>
          <p:cNvPr id="5" name="Content Placeholder 4">
            <a:extLst>
              <a:ext uri="{FF2B5EF4-FFF2-40B4-BE49-F238E27FC236}">
                <a16:creationId xmlns:a16="http://schemas.microsoft.com/office/drawing/2014/main" id="{38869C50-8AF0-A62F-6D7E-FBF21683B440}"/>
              </a:ext>
            </a:extLst>
          </p:cNvPr>
          <p:cNvSpPr>
            <a:spLocks noGrp="1"/>
          </p:cNvSpPr>
          <p:nvPr>
            <p:ph idx="1"/>
          </p:nvPr>
        </p:nvSpPr>
        <p:spPr/>
        <p:txBody>
          <a:bodyPr>
            <a:normAutofit/>
          </a:bodyPr>
          <a:lstStyle/>
          <a:p>
            <a:r>
              <a:rPr lang="en-US" sz="2800" dirty="0"/>
              <a:t>Bleeding disorders, collagen vascular disease, easy bruising, easily fractured bones, poorly healed fractures, dental and hearing abnormalities</a:t>
            </a:r>
          </a:p>
          <a:p>
            <a:r>
              <a:rPr lang="en-US" sz="2800" dirty="0"/>
              <a:t>Recurrent infant deaths (concerning for SIDS, metabolic disorders, and infanticide) </a:t>
            </a:r>
          </a:p>
          <a:p>
            <a:r>
              <a:rPr lang="en-US" sz="2800" dirty="0"/>
              <a:t>“Small children” – could signal neglect</a:t>
            </a:r>
          </a:p>
        </p:txBody>
      </p:sp>
      <p:sp>
        <p:nvSpPr>
          <p:cNvPr id="3" name="TextBox 2">
            <a:extLst>
              <a:ext uri="{FF2B5EF4-FFF2-40B4-BE49-F238E27FC236}">
                <a16:creationId xmlns:a16="http://schemas.microsoft.com/office/drawing/2014/main" id="{7B14F4EC-6851-6B5B-8165-E8252D76A3AF}"/>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968364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E761-889D-481C-8AE1-9E2518D6DBE9}"/>
              </a:ext>
            </a:extLst>
          </p:cNvPr>
          <p:cNvSpPr>
            <a:spLocks noGrp="1"/>
          </p:cNvSpPr>
          <p:nvPr>
            <p:ph type="title"/>
          </p:nvPr>
        </p:nvSpPr>
        <p:spPr/>
        <p:txBody>
          <a:bodyPr>
            <a:normAutofit/>
          </a:bodyPr>
          <a:lstStyle/>
          <a:p>
            <a:r>
              <a:rPr lang="en-US" sz="3600" dirty="0">
                <a:solidFill>
                  <a:schemeClr val="accent1">
                    <a:lumMod val="40000"/>
                    <a:lumOff val="60000"/>
                  </a:schemeClr>
                </a:solidFill>
              </a:rPr>
              <a:t>When should abuse be considered?</a:t>
            </a:r>
          </a:p>
        </p:txBody>
      </p:sp>
      <p:sp>
        <p:nvSpPr>
          <p:cNvPr id="5" name="Content Placeholder 4">
            <a:extLst>
              <a:ext uri="{FF2B5EF4-FFF2-40B4-BE49-F238E27FC236}">
                <a16:creationId xmlns:a16="http://schemas.microsoft.com/office/drawing/2014/main" id="{38869C50-8AF0-A62F-6D7E-FBF21683B440}"/>
              </a:ext>
            </a:extLst>
          </p:cNvPr>
          <p:cNvSpPr>
            <a:spLocks noGrp="1"/>
          </p:cNvSpPr>
          <p:nvPr>
            <p:ph idx="1"/>
          </p:nvPr>
        </p:nvSpPr>
        <p:spPr/>
        <p:txBody>
          <a:bodyPr>
            <a:normAutofit/>
          </a:bodyPr>
          <a:lstStyle/>
          <a:p>
            <a:r>
              <a:rPr lang="en-US" sz="2800" dirty="0"/>
              <a:t> History inconsistent with injuries</a:t>
            </a:r>
          </a:p>
          <a:p>
            <a:r>
              <a:rPr lang="en-US" sz="2800" dirty="0"/>
              <a:t> History incompatible with child’s development</a:t>
            </a:r>
          </a:p>
          <a:p>
            <a:r>
              <a:rPr lang="en-US" sz="2800" dirty="0"/>
              <a:t> History that changes with time</a:t>
            </a:r>
          </a:p>
          <a:p>
            <a:r>
              <a:rPr lang="en-US" sz="2800" dirty="0"/>
              <a:t> Delay in seeking treatment</a:t>
            </a:r>
          </a:p>
          <a:p>
            <a:r>
              <a:rPr lang="en-US" sz="2800" dirty="0"/>
              <a:t> Suspicious injuries </a:t>
            </a:r>
          </a:p>
        </p:txBody>
      </p:sp>
      <p:sp>
        <p:nvSpPr>
          <p:cNvPr id="3" name="TextBox 2">
            <a:extLst>
              <a:ext uri="{FF2B5EF4-FFF2-40B4-BE49-F238E27FC236}">
                <a16:creationId xmlns:a16="http://schemas.microsoft.com/office/drawing/2014/main" id="{88ADF4AC-9C5C-98A4-9EA2-23609295598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48025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056D-7CAF-A665-AE84-E938618B8563}"/>
              </a:ext>
            </a:extLst>
          </p:cNvPr>
          <p:cNvSpPr>
            <a:spLocks noGrp="1"/>
          </p:cNvSpPr>
          <p:nvPr>
            <p:ph type="title"/>
          </p:nvPr>
        </p:nvSpPr>
        <p:spPr/>
        <p:txBody>
          <a:bodyPr>
            <a:normAutofit/>
          </a:bodyPr>
          <a:lstStyle/>
          <a:p>
            <a:r>
              <a:rPr lang="en-US" sz="4400" dirty="0">
                <a:solidFill>
                  <a:schemeClr val="accent1">
                    <a:lumMod val="40000"/>
                    <a:lumOff val="60000"/>
                  </a:schemeClr>
                </a:solidFill>
              </a:rPr>
              <a:t>Examination- undress child. Look </a:t>
            </a:r>
            <a:r>
              <a:rPr lang="en-US" sz="4400" u="sng" dirty="0">
                <a:solidFill>
                  <a:schemeClr val="accent1">
                    <a:lumMod val="40000"/>
                    <a:lumOff val="60000"/>
                  </a:schemeClr>
                </a:solidFill>
              </a:rPr>
              <a:t>everywhere</a:t>
            </a:r>
            <a:endParaRPr lang="en-US" sz="4400" dirty="0">
              <a:solidFill>
                <a:schemeClr val="accent1">
                  <a:lumMod val="40000"/>
                  <a:lumOff val="60000"/>
                </a:schemeClr>
              </a:solidFill>
            </a:endParaRPr>
          </a:p>
        </p:txBody>
      </p:sp>
      <p:pic>
        <p:nvPicPr>
          <p:cNvPr id="5" name="Content Placeholder 4">
            <a:extLst>
              <a:ext uri="{FF2B5EF4-FFF2-40B4-BE49-F238E27FC236}">
                <a16:creationId xmlns:a16="http://schemas.microsoft.com/office/drawing/2014/main" id="{677308BE-F147-33CC-359B-37B4C365833C}"/>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718719" y="3129307"/>
            <a:ext cx="2286000" cy="1714500"/>
          </a:xfrm>
          <a:prstGeom prst="rect">
            <a:avLst/>
          </a:prstGeom>
        </p:spPr>
      </p:pic>
      <p:pic>
        <p:nvPicPr>
          <p:cNvPr id="4098" name="Picture 2" descr="How the Effects of Child Abuse Can Impact Us as Adults - Step Up For Mental  Health">
            <a:extLst>
              <a:ext uri="{FF2B5EF4-FFF2-40B4-BE49-F238E27FC236}">
                <a16:creationId xmlns:a16="http://schemas.microsoft.com/office/drawing/2014/main" id="{0757990C-3178-8F55-FA62-FC265501975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043516" y="2725738"/>
            <a:ext cx="2515129" cy="25151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A2713E4-94A0-CBB7-CFDB-9F8882270AC8}"/>
              </a:ext>
            </a:extLst>
          </p:cNvPr>
          <p:cNvPicPr>
            <a:picLocks noChangeAspect="1"/>
          </p:cNvPicPr>
          <p:nvPr/>
        </p:nvPicPr>
        <p:blipFill rotWithShape="1">
          <a:blip r:embed="rId5"/>
          <a:srcRect l="4302" t="5463" r="9127" b="3321"/>
          <a:stretch/>
        </p:blipFill>
        <p:spPr>
          <a:xfrm>
            <a:off x="6187283" y="2670957"/>
            <a:ext cx="1595967" cy="2624690"/>
          </a:xfrm>
          <a:prstGeom prst="rect">
            <a:avLst/>
          </a:prstGeom>
        </p:spPr>
      </p:pic>
      <p:pic>
        <p:nvPicPr>
          <p:cNvPr id="7" name="Picture 6">
            <a:extLst>
              <a:ext uri="{FF2B5EF4-FFF2-40B4-BE49-F238E27FC236}">
                <a16:creationId xmlns:a16="http://schemas.microsoft.com/office/drawing/2014/main" id="{341236F1-3290-F386-C565-22FFC2DC244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965814" y="3210556"/>
            <a:ext cx="2748492" cy="1545492"/>
          </a:xfrm>
          <a:prstGeom prst="rect">
            <a:avLst/>
          </a:prstGeom>
        </p:spPr>
      </p:pic>
      <p:sp>
        <p:nvSpPr>
          <p:cNvPr id="8" name="TextBox 7">
            <a:extLst>
              <a:ext uri="{FF2B5EF4-FFF2-40B4-BE49-F238E27FC236}">
                <a16:creationId xmlns:a16="http://schemas.microsoft.com/office/drawing/2014/main" id="{1F075E14-A0BD-6B29-0E62-753EC452C9AB}"/>
              </a:ext>
            </a:extLst>
          </p:cNvPr>
          <p:cNvSpPr txBox="1"/>
          <p:nvPr/>
        </p:nvSpPr>
        <p:spPr>
          <a:xfrm>
            <a:off x="8145999" y="6098665"/>
            <a:ext cx="3600124" cy="338554"/>
          </a:xfrm>
          <a:prstGeom prst="rect">
            <a:avLst/>
          </a:prstGeom>
          <a:noFill/>
        </p:spPr>
        <p:txBody>
          <a:bodyPr wrap="square" rtlCol="0">
            <a:spAutoFit/>
          </a:bodyPr>
          <a:lstStyle/>
          <a:p>
            <a:pPr algn="r"/>
            <a:r>
              <a:rPr lang="en-US" sz="1600" dirty="0">
                <a:solidFill>
                  <a:schemeClr val="tx2"/>
                </a:solidFill>
              </a:rPr>
              <a:t>Used by permission from AAP</a:t>
            </a:r>
          </a:p>
        </p:txBody>
      </p:sp>
      <p:sp>
        <p:nvSpPr>
          <p:cNvPr id="3" name="TextBox 2">
            <a:extLst>
              <a:ext uri="{FF2B5EF4-FFF2-40B4-BE49-F238E27FC236}">
                <a16:creationId xmlns:a16="http://schemas.microsoft.com/office/drawing/2014/main" id="{D2DBD13C-CA81-AA6E-F879-28496999F2F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58572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5B50-D046-B147-F693-C76847324B53}"/>
              </a:ext>
            </a:extLst>
          </p:cNvPr>
          <p:cNvSpPr>
            <a:spLocks noGrp="1"/>
          </p:cNvSpPr>
          <p:nvPr>
            <p:ph type="title"/>
          </p:nvPr>
        </p:nvSpPr>
        <p:spPr>
          <a:xfrm>
            <a:off x="1563623" y="2094309"/>
            <a:ext cx="9070848" cy="1496179"/>
          </a:xfrm>
        </p:spPr>
        <p:txBody>
          <a:bodyPr/>
          <a:lstStyle/>
          <a:p>
            <a:r>
              <a:rPr lang="en-US" dirty="0"/>
              <a:t>Bruising</a:t>
            </a:r>
          </a:p>
        </p:txBody>
      </p:sp>
      <p:sp>
        <p:nvSpPr>
          <p:cNvPr id="3" name="Text Placeholder 2">
            <a:extLst>
              <a:ext uri="{FF2B5EF4-FFF2-40B4-BE49-F238E27FC236}">
                <a16:creationId xmlns:a16="http://schemas.microsoft.com/office/drawing/2014/main" id="{1C788D82-AA87-6778-4D54-5C3AC16D54E0}"/>
              </a:ext>
            </a:extLst>
          </p:cNvPr>
          <p:cNvSpPr>
            <a:spLocks noGrp="1"/>
          </p:cNvSpPr>
          <p:nvPr>
            <p:ph type="body" idx="1"/>
          </p:nvPr>
        </p:nvSpPr>
        <p:spPr>
          <a:xfrm>
            <a:off x="1563624" y="3387056"/>
            <a:ext cx="9070848" cy="1710262"/>
          </a:xfrm>
        </p:spPr>
        <p:txBody>
          <a:bodyPr>
            <a:noAutofit/>
          </a:bodyPr>
          <a:lstStyle/>
          <a:p>
            <a:r>
              <a:rPr lang="en-US" sz="2000" b="1" dirty="0"/>
              <a:t>Definitions and Mechanisms</a:t>
            </a:r>
            <a:endParaRPr lang="en-US" sz="2000" dirty="0"/>
          </a:p>
          <a:p>
            <a:r>
              <a:rPr lang="en-US" sz="2000" dirty="0"/>
              <a:t>Bruise (or contusion)</a:t>
            </a:r>
          </a:p>
          <a:p>
            <a:pPr marL="285750" lvl="0" indent="-285750">
              <a:buFont typeface="Arial" panose="020B0604020202020204" pitchFamily="34" charset="0"/>
              <a:buChar char="•"/>
            </a:pPr>
            <a:r>
              <a:rPr lang="en-US" sz="2000" dirty="0"/>
              <a:t>Almost always from blunt force trauma.</a:t>
            </a:r>
          </a:p>
          <a:p>
            <a:pPr marL="285750" lvl="0" indent="-285750">
              <a:buFont typeface="Arial" panose="020B0604020202020204" pitchFamily="34" charset="0"/>
              <a:buChar char="•"/>
            </a:pPr>
            <a:r>
              <a:rPr lang="en-US" sz="2000" dirty="0"/>
              <a:t>Key factors include amount and duration of force, location of injury on body, and contour and rigidity of object involved.</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69005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D7DF-C9F6-D3E2-AE2C-767C3A1162F5}"/>
              </a:ext>
            </a:extLst>
          </p:cNvPr>
          <p:cNvSpPr>
            <a:spLocks noGrp="1"/>
          </p:cNvSpPr>
          <p:nvPr>
            <p:ph type="title"/>
          </p:nvPr>
        </p:nvSpPr>
        <p:spPr/>
        <p:txBody>
          <a:bodyPr/>
          <a:lstStyle/>
          <a:p>
            <a:r>
              <a:rPr lang="en-US" dirty="0">
                <a:solidFill>
                  <a:schemeClr val="accent1">
                    <a:lumMod val="40000"/>
                    <a:lumOff val="60000"/>
                  </a:schemeClr>
                </a:solidFill>
              </a:rPr>
              <a:t>Introduction</a:t>
            </a:r>
          </a:p>
        </p:txBody>
      </p:sp>
      <p:sp>
        <p:nvSpPr>
          <p:cNvPr id="3" name="Content Placeholder 2">
            <a:extLst>
              <a:ext uri="{FF2B5EF4-FFF2-40B4-BE49-F238E27FC236}">
                <a16:creationId xmlns:a16="http://schemas.microsoft.com/office/drawing/2014/main" id="{3D09DE1F-14F5-F37B-699C-6E0B102B052D}"/>
              </a:ext>
            </a:extLst>
          </p:cNvPr>
          <p:cNvSpPr>
            <a:spLocks noGrp="1"/>
          </p:cNvSpPr>
          <p:nvPr>
            <p:ph idx="1"/>
          </p:nvPr>
        </p:nvSpPr>
        <p:spPr/>
        <p:txBody>
          <a:bodyPr>
            <a:normAutofit lnSpcReduction="10000"/>
          </a:bodyPr>
          <a:lstStyle/>
          <a:p>
            <a:pPr lvl="0"/>
            <a:r>
              <a:rPr lang="en-US" sz="2400" dirty="0"/>
              <a:t>Cutaneous injuries are the single most common presentation of child physical abuse.</a:t>
            </a:r>
          </a:p>
          <a:p>
            <a:pPr lvl="0"/>
            <a:r>
              <a:rPr lang="en-US" sz="2400" dirty="0"/>
              <a:t>Lesions include bruises, burns, bite marks, abrasions, </a:t>
            </a:r>
            <a:br>
              <a:rPr lang="en-US" sz="2400" dirty="0"/>
            </a:br>
            <a:r>
              <a:rPr lang="en-US" sz="2400" dirty="0"/>
              <a:t>and petechiae.</a:t>
            </a:r>
          </a:p>
          <a:p>
            <a:pPr lvl="0"/>
            <a:r>
              <a:rPr lang="en-US" sz="2400" dirty="0"/>
              <a:t>Often, the diagnosis of abuse cannot be made on the basis of the injury appearance in isolation. Taking a comprehensive history is crucial.</a:t>
            </a:r>
          </a:p>
          <a:p>
            <a:pPr lvl="0"/>
            <a:r>
              <a:rPr lang="en-US" sz="2400" dirty="0"/>
              <a:t>Reporting suspicious injuries to child protective services promptly is essential so that a coordinated multidisciplinary investigation/evaluation can take place.</a:t>
            </a:r>
          </a:p>
          <a:p>
            <a:endParaRPr lang="en-US" sz="2400" dirty="0"/>
          </a:p>
          <a:p>
            <a:endParaRPr lang="en-US" sz="2400" dirty="0"/>
          </a:p>
        </p:txBody>
      </p:sp>
      <p:sp>
        <p:nvSpPr>
          <p:cNvPr id="4" name="TextBox 3">
            <a:extLst>
              <a:ext uri="{FF2B5EF4-FFF2-40B4-BE49-F238E27FC236}">
                <a16:creationId xmlns:a16="http://schemas.microsoft.com/office/drawing/2014/main" id="{051AE3E5-D458-2286-0717-E38F3A939B8B}"/>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825034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EEED-9F66-A2EA-5F9C-A1867ABC1735}"/>
              </a:ext>
            </a:extLst>
          </p:cNvPr>
          <p:cNvSpPr>
            <a:spLocks noGrp="1"/>
          </p:cNvSpPr>
          <p:nvPr>
            <p:ph type="title"/>
          </p:nvPr>
        </p:nvSpPr>
        <p:spPr/>
        <p:txBody>
          <a:bodyPr/>
          <a:lstStyle/>
          <a:p>
            <a:r>
              <a:rPr lang="en-US" dirty="0">
                <a:solidFill>
                  <a:schemeClr val="accent1">
                    <a:lumMod val="40000"/>
                    <a:lumOff val="60000"/>
                  </a:schemeClr>
                </a:solidFill>
              </a:rPr>
              <a:t>Typical Locations of Bruises</a:t>
            </a:r>
          </a:p>
        </p:txBody>
      </p:sp>
      <p:pic>
        <p:nvPicPr>
          <p:cNvPr id="5" name="Picture 4">
            <a:extLst>
              <a:ext uri="{FF2B5EF4-FFF2-40B4-BE49-F238E27FC236}">
                <a16:creationId xmlns:a16="http://schemas.microsoft.com/office/drawing/2014/main" id="{DF710B33-D80E-4883-E544-95761B9F135A}"/>
              </a:ext>
            </a:extLst>
          </p:cNvPr>
          <p:cNvPicPr>
            <a:picLocks noChangeAspect="1"/>
          </p:cNvPicPr>
          <p:nvPr/>
        </p:nvPicPr>
        <p:blipFill rotWithShape="1">
          <a:blip r:embed="rId2"/>
          <a:srcRect l="70838" t="42667" r="8750" b="27480"/>
          <a:stretch/>
        </p:blipFill>
        <p:spPr>
          <a:xfrm>
            <a:off x="3706367" y="2014194"/>
            <a:ext cx="4779266" cy="3931920"/>
          </a:xfrm>
          <a:prstGeom prst="rect">
            <a:avLst/>
          </a:prstGeom>
        </p:spPr>
      </p:pic>
      <p:sp>
        <p:nvSpPr>
          <p:cNvPr id="6" name="TextBox 5">
            <a:extLst>
              <a:ext uri="{FF2B5EF4-FFF2-40B4-BE49-F238E27FC236}">
                <a16:creationId xmlns:a16="http://schemas.microsoft.com/office/drawing/2014/main" id="{761CD250-BB0F-BB2E-7EF1-A9D36C6DDA8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90158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2FD6-F382-208C-8858-53F31A128102}"/>
              </a:ext>
            </a:extLst>
          </p:cNvPr>
          <p:cNvSpPr>
            <a:spLocks noGrp="1"/>
          </p:cNvSpPr>
          <p:nvPr>
            <p:ph type="title"/>
          </p:nvPr>
        </p:nvSpPr>
        <p:spPr/>
        <p:txBody>
          <a:bodyPr/>
          <a:lstStyle/>
          <a:p>
            <a:r>
              <a:rPr lang="en-US" dirty="0">
                <a:solidFill>
                  <a:schemeClr val="accent1">
                    <a:lumMod val="40000"/>
                    <a:lumOff val="60000"/>
                  </a:schemeClr>
                </a:solidFill>
              </a:rPr>
              <a:t>Two-tiered System	</a:t>
            </a:r>
          </a:p>
        </p:txBody>
      </p:sp>
      <p:sp>
        <p:nvSpPr>
          <p:cNvPr id="3" name="Content Placeholder 2">
            <a:extLst>
              <a:ext uri="{FF2B5EF4-FFF2-40B4-BE49-F238E27FC236}">
                <a16:creationId xmlns:a16="http://schemas.microsoft.com/office/drawing/2014/main" id="{29DD219B-75C2-3500-70BB-685C114BF374}"/>
              </a:ext>
            </a:extLst>
          </p:cNvPr>
          <p:cNvSpPr>
            <a:spLocks noGrp="1"/>
          </p:cNvSpPr>
          <p:nvPr>
            <p:ph idx="1"/>
          </p:nvPr>
        </p:nvSpPr>
        <p:spPr/>
        <p:txBody>
          <a:bodyPr>
            <a:normAutofit/>
          </a:bodyPr>
          <a:lstStyle/>
          <a:p>
            <a:pPr marL="0" indent="0" algn="ctr">
              <a:buNone/>
            </a:pPr>
            <a:r>
              <a:rPr lang="en-US" sz="2800" b="1" dirty="0">
                <a:solidFill>
                  <a:schemeClr val="tx2"/>
                </a:solidFill>
              </a:rPr>
              <a:t>Child Protective Services (CPS)</a:t>
            </a:r>
            <a:br>
              <a:rPr lang="en-US" sz="2800" b="1" dirty="0">
                <a:solidFill>
                  <a:schemeClr val="tx2"/>
                </a:solidFill>
              </a:rPr>
            </a:br>
            <a:r>
              <a:rPr lang="en-US" sz="2800" b="1" dirty="0">
                <a:solidFill>
                  <a:schemeClr val="tx2"/>
                </a:solidFill>
              </a:rPr>
              <a:t>General Protective Services (GPS)</a:t>
            </a:r>
          </a:p>
          <a:p>
            <a:pPr algn="ctr"/>
            <a:r>
              <a:rPr lang="en-US" sz="2400" dirty="0"/>
              <a:t>Assessment of safety</a:t>
            </a:r>
          </a:p>
          <a:p>
            <a:pPr algn="ctr"/>
            <a:r>
              <a:rPr lang="en-US" sz="2400" dirty="0"/>
              <a:t>Interview/see child</a:t>
            </a:r>
          </a:p>
          <a:p>
            <a:pPr algn="ctr"/>
            <a:r>
              <a:rPr lang="en-US" sz="2400" dirty="0"/>
              <a:t>Visit home</a:t>
            </a:r>
          </a:p>
          <a:p>
            <a:pPr algn="ctr"/>
            <a:r>
              <a:rPr lang="en-US" sz="2400" dirty="0"/>
              <a:t>Determine need for services </a:t>
            </a:r>
          </a:p>
        </p:txBody>
      </p:sp>
      <p:sp>
        <p:nvSpPr>
          <p:cNvPr id="4" name="TextBox 3">
            <a:extLst>
              <a:ext uri="{FF2B5EF4-FFF2-40B4-BE49-F238E27FC236}">
                <a16:creationId xmlns:a16="http://schemas.microsoft.com/office/drawing/2014/main" id="{2113AEDC-764C-1BE8-EEC6-C67D80C804A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262662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ADA5-9CF0-065C-5E1F-0FE27F12D1B3}"/>
              </a:ext>
            </a:extLst>
          </p:cNvPr>
          <p:cNvSpPr>
            <a:spLocks noGrp="1"/>
          </p:cNvSpPr>
          <p:nvPr>
            <p:ph type="title"/>
          </p:nvPr>
        </p:nvSpPr>
        <p:spPr>
          <a:xfrm>
            <a:off x="1066800" y="642594"/>
            <a:ext cx="4754880" cy="1371600"/>
          </a:xfrm>
        </p:spPr>
        <p:txBody>
          <a:bodyPr/>
          <a:lstStyle/>
          <a:p>
            <a:r>
              <a:rPr lang="en-US" dirty="0">
                <a:solidFill>
                  <a:schemeClr val="accent1">
                    <a:lumMod val="40000"/>
                    <a:lumOff val="60000"/>
                  </a:schemeClr>
                </a:solidFill>
              </a:rPr>
              <a:t>Petechiae</a:t>
            </a:r>
          </a:p>
        </p:txBody>
      </p:sp>
      <p:sp>
        <p:nvSpPr>
          <p:cNvPr id="3" name="Text Placeholder 2">
            <a:extLst>
              <a:ext uri="{FF2B5EF4-FFF2-40B4-BE49-F238E27FC236}">
                <a16:creationId xmlns:a16="http://schemas.microsoft.com/office/drawing/2014/main" id="{1373DD43-9696-07E3-ABFB-A64AB955FC2D}"/>
              </a:ext>
            </a:extLst>
          </p:cNvPr>
          <p:cNvSpPr>
            <a:spLocks noGrp="1"/>
          </p:cNvSpPr>
          <p:nvPr>
            <p:ph type="body" idx="1"/>
          </p:nvPr>
        </p:nvSpPr>
        <p:spPr>
          <a:xfrm>
            <a:off x="1069847" y="2074333"/>
            <a:ext cx="5637612" cy="3093285"/>
          </a:xfrm>
        </p:spPr>
        <p:txBody>
          <a:bodyPr>
            <a:normAutofit/>
          </a:bodyPr>
          <a:lstStyle/>
          <a:p>
            <a:pPr marL="285750" lvl="0" indent="-285750" algn="l">
              <a:buFont typeface="Arial" panose="020B0604020202020204" pitchFamily="34" charset="0"/>
              <a:buChar char="•"/>
            </a:pPr>
            <a:r>
              <a:rPr lang="en-US" sz="1600" dirty="0">
                <a:solidFill>
                  <a:schemeClr val="tx1"/>
                </a:solidFill>
              </a:rPr>
              <a:t>Petechiae are red, purple, or brown pinpoint hemorrhages (1–3 mm) in </a:t>
            </a:r>
            <a:br>
              <a:rPr lang="en-US" sz="1600" dirty="0">
                <a:solidFill>
                  <a:schemeClr val="tx1"/>
                </a:solidFill>
              </a:rPr>
            </a:br>
            <a:r>
              <a:rPr lang="en-US" sz="1600" dirty="0">
                <a:solidFill>
                  <a:schemeClr val="tx1"/>
                </a:solidFill>
              </a:rPr>
              <a:t>the skin believed to arise from rupture </a:t>
            </a:r>
            <a:br>
              <a:rPr lang="en-US" sz="1600" dirty="0">
                <a:solidFill>
                  <a:schemeClr val="tx1"/>
                </a:solidFill>
              </a:rPr>
            </a:br>
            <a:r>
              <a:rPr lang="en-US" sz="1600" dirty="0">
                <a:solidFill>
                  <a:schemeClr val="tx1"/>
                </a:solidFill>
              </a:rPr>
              <a:t>of venous capillaries (also called postcapillary venules).</a:t>
            </a:r>
          </a:p>
          <a:p>
            <a:pPr marL="285750" lvl="0" indent="-285750" algn="l">
              <a:buFont typeface="Arial" panose="020B0604020202020204" pitchFamily="34" charset="0"/>
              <a:buChar char="•"/>
            </a:pPr>
            <a:r>
              <a:rPr lang="en-US" sz="1600" dirty="0">
                <a:solidFill>
                  <a:schemeClr val="tx1"/>
                </a:solidFill>
              </a:rPr>
              <a:t>May be caused by medical conditions, elevated venous pressure (</a:t>
            </a:r>
            <a:r>
              <a:rPr lang="en-US" sz="1600" dirty="0" err="1">
                <a:solidFill>
                  <a:schemeClr val="tx1"/>
                </a:solidFill>
              </a:rPr>
              <a:t>eg</a:t>
            </a:r>
            <a:r>
              <a:rPr lang="en-US" sz="1600" dirty="0">
                <a:solidFill>
                  <a:schemeClr val="tx1"/>
                </a:solidFill>
              </a:rPr>
              <a:t>, after severe coughing, vomiting, or strangulation) </a:t>
            </a:r>
            <a:r>
              <a:rPr lang="en-US" sz="1100" dirty="0">
                <a:solidFill>
                  <a:schemeClr val="tx1"/>
                </a:solidFill>
              </a:rPr>
              <a:t>(Bilo 2013)</a:t>
            </a:r>
            <a:r>
              <a:rPr lang="en-US" sz="1600" dirty="0">
                <a:solidFill>
                  <a:schemeClr val="tx1"/>
                </a:solidFill>
              </a:rPr>
              <a:t>, or blunt force trauma.</a:t>
            </a:r>
          </a:p>
          <a:p>
            <a:pPr marL="285750" indent="-285750" algn="l">
              <a:buFont typeface="Arial" panose="020B0604020202020204" pitchFamily="34" charset="0"/>
              <a:buChar char="•"/>
            </a:pPr>
            <a:r>
              <a:rPr lang="en-US" sz="1600" dirty="0">
                <a:solidFill>
                  <a:schemeClr val="tx1"/>
                </a:solidFill>
              </a:rPr>
              <a:t>Bruises associated with petechiae are much more common in inflicted than non-abusive bruises </a:t>
            </a:r>
            <a:r>
              <a:rPr lang="en-US" sz="1100" dirty="0">
                <a:solidFill>
                  <a:schemeClr val="tx1"/>
                </a:solidFill>
              </a:rPr>
              <a:t>(Nayak 2006; Kemp 2014)</a:t>
            </a:r>
            <a:r>
              <a:rPr lang="en-US" sz="1600" dirty="0">
                <a:solidFill>
                  <a:schemeClr val="tx1"/>
                </a:solidFill>
              </a:rPr>
              <a:t>.</a:t>
            </a:r>
          </a:p>
          <a:p>
            <a:pPr marL="285750" indent="-285750" algn="l">
              <a:buFont typeface="Arial" panose="020B0604020202020204" pitchFamily="34" charset="0"/>
              <a:buChar char="•"/>
            </a:pPr>
            <a:endParaRPr lang="en-US" sz="1600" dirty="0">
              <a:solidFill>
                <a:schemeClr val="tx1"/>
              </a:solidFill>
            </a:endParaRPr>
          </a:p>
        </p:txBody>
      </p:sp>
      <p:sp>
        <p:nvSpPr>
          <p:cNvPr id="6" name="Content Placeholder 5">
            <a:extLst>
              <a:ext uri="{FF2B5EF4-FFF2-40B4-BE49-F238E27FC236}">
                <a16:creationId xmlns:a16="http://schemas.microsoft.com/office/drawing/2014/main" id="{46C5D8C4-F9B5-F1A1-CC0E-79B05358482B}"/>
              </a:ext>
            </a:extLst>
          </p:cNvPr>
          <p:cNvSpPr>
            <a:spLocks noGrp="1"/>
          </p:cNvSpPr>
          <p:nvPr>
            <p:ph sz="quarter" idx="4"/>
          </p:nvPr>
        </p:nvSpPr>
        <p:spPr>
          <a:xfrm>
            <a:off x="6970508" y="1964014"/>
            <a:ext cx="4754880" cy="2293591"/>
          </a:xfrm>
        </p:spPr>
        <p:txBody>
          <a:bodyPr/>
          <a:lstStyle/>
          <a:p>
            <a:pPr lvl="0"/>
            <a:r>
              <a:rPr lang="en-US" dirty="0"/>
              <a:t>Superficial skin injury.</a:t>
            </a:r>
          </a:p>
          <a:p>
            <a:pPr lvl="0"/>
            <a:r>
              <a:rPr lang="en-US" dirty="0"/>
              <a:t>Trauma to epidermis (removal, detachment).</a:t>
            </a:r>
          </a:p>
          <a:p>
            <a:pPr lvl="0"/>
            <a:r>
              <a:rPr lang="en-US" dirty="0"/>
              <a:t>Usually by blunt force trauma, </a:t>
            </a:r>
            <a:r>
              <a:rPr lang="en-US" dirty="0" err="1"/>
              <a:t>eg</a:t>
            </a:r>
            <a:r>
              <a:rPr lang="en-US" dirty="0"/>
              <a:t>, impact/compression, friction with shearing forces.</a:t>
            </a:r>
          </a:p>
          <a:p>
            <a:pPr marL="0" indent="0">
              <a:buNone/>
            </a:pPr>
            <a:endParaRPr lang="en-US" dirty="0"/>
          </a:p>
        </p:txBody>
      </p:sp>
      <p:sp>
        <p:nvSpPr>
          <p:cNvPr id="7" name="Title 1">
            <a:extLst>
              <a:ext uri="{FF2B5EF4-FFF2-40B4-BE49-F238E27FC236}">
                <a16:creationId xmlns:a16="http://schemas.microsoft.com/office/drawing/2014/main" id="{B8310297-8760-06FC-5801-B2525944AA5C}"/>
              </a:ext>
            </a:extLst>
          </p:cNvPr>
          <p:cNvSpPr txBox="1">
            <a:spLocks/>
          </p:cNvSpPr>
          <p:nvPr/>
        </p:nvSpPr>
        <p:spPr>
          <a:xfrm>
            <a:off x="6970508" y="702733"/>
            <a:ext cx="475488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Abrasion</a:t>
            </a:r>
          </a:p>
        </p:txBody>
      </p:sp>
      <p:pic>
        <p:nvPicPr>
          <p:cNvPr id="9" name="Picture 8">
            <a:extLst>
              <a:ext uri="{FF2B5EF4-FFF2-40B4-BE49-F238E27FC236}">
                <a16:creationId xmlns:a16="http://schemas.microsoft.com/office/drawing/2014/main" id="{9671C224-8724-EDD3-7851-7CB22FB8DB8A}"/>
              </a:ext>
            </a:extLst>
          </p:cNvPr>
          <p:cNvPicPr>
            <a:picLocks noChangeAspect="1"/>
          </p:cNvPicPr>
          <p:nvPr/>
        </p:nvPicPr>
        <p:blipFill rotWithShape="1">
          <a:blip r:embed="rId2"/>
          <a:srcRect l="80167" t="33821" r="1174" b="50000"/>
          <a:stretch/>
        </p:blipFill>
        <p:spPr>
          <a:xfrm>
            <a:off x="7114478" y="4317337"/>
            <a:ext cx="3486579" cy="1700561"/>
          </a:xfrm>
          <a:prstGeom prst="rect">
            <a:avLst/>
          </a:prstGeom>
        </p:spPr>
      </p:pic>
      <p:pic>
        <p:nvPicPr>
          <p:cNvPr id="11" name="Picture 10">
            <a:extLst>
              <a:ext uri="{FF2B5EF4-FFF2-40B4-BE49-F238E27FC236}">
                <a16:creationId xmlns:a16="http://schemas.microsoft.com/office/drawing/2014/main" id="{9687C5B2-B9E4-8B36-7072-99CA89ED9ED4}"/>
              </a:ext>
            </a:extLst>
          </p:cNvPr>
          <p:cNvPicPr>
            <a:picLocks noChangeAspect="1"/>
          </p:cNvPicPr>
          <p:nvPr/>
        </p:nvPicPr>
        <p:blipFill rotWithShape="1">
          <a:blip r:embed="rId3"/>
          <a:srcRect l="84741" t="41383" r="808" b="36179"/>
          <a:stretch/>
        </p:blipFill>
        <p:spPr>
          <a:xfrm>
            <a:off x="2888909" y="4856355"/>
            <a:ext cx="1761893" cy="1538870"/>
          </a:xfrm>
          <a:prstGeom prst="rect">
            <a:avLst/>
          </a:prstGeom>
        </p:spPr>
      </p:pic>
      <p:sp>
        <p:nvSpPr>
          <p:cNvPr id="12" name="TextBox 11">
            <a:extLst>
              <a:ext uri="{FF2B5EF4-FFF2-40B4-BE49-F238E27FC236}">
                <a16:creationId xmlns:a16="http://schemas.microsoft.com/office/drawing/2014/main" id="{93BE91F5-1932-C88D-0CFA-E9C9E16F7B0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463554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ADA5-9CF0-065C-5E1F-0FE27F12D1B3}"/>
              </a:ext>
            </a:extLst>
          </p:cNvPr>
          <p:cNvSpPr>
            <a:spLocks noGrp="1"/>
          </p:cNvSpPr>
          <p:nvPr>
            <p:ph type="title"/>
          </p:nvPr>
        </p:nvSpPr>
        <p:spPr>
          <a:xfrm>
            <a:off x="1066800" y="642594"/>
            <a:ext cx="4754880" cy="1371600"/>
          </a:xfrm>
        </p:spPr>
        <p:txBody>
          <a:bodyPr/>
          <a:lstStyle/>
          <a:p>
            <a:r>
              <a:rPr lang="en-US" dirty="0">
                <a:solidFill>
                  <a:schemeClr val="accent1">
                    <a:lumMod val="40000"/>
                    <a:lumOff val="60000"/>
                  </a:schemeClr>
                </a:solidFill>
              </a:rPr>
              <a:t>Laceration</a:t>
            </a:r>
          </a:p>
        </p:txBody>
      </p:sp>
      <p:sp>
        <p:nvSpPr>
          <p:cNvPr id="3" name="Text Placeholder 2">
            <a:extLst>
              <a:ext uri="{FF2B5EF4-FFF2-40B4-BE49-F238E27FC236}">
                <a16:creationId xmlns:a16="http://schemas.microsoft.com/office/drawing/2014/main" id="{1373DD43-9696-07E3-ABFB-A64AB955FC2D}"/>
              </a:ext>
            </a:extLst>
          </p:cNvPr>
          <p:cNvSpPr>
            <a:spLocks noGrp="1"/>
          </p:cNvSpPr>
          <p:nvPr>
            <p:ph type="body" idx="1"/>
          </p:nvPr>
        </p:nvSpPr>
        <p:spPr>
          <a:xfrm>
            <a:off x="1069847" y="1828801"/>
            <a:ext cx="4962963" cy="2888165"/>
          </a:xfrm>
        </p:spPr>
        <p:txBody>
          <a:bodyPr>
            <a:normAutofit fontScale="92500" lnSpcReduction="20000"/>
          </a:bodyPr>
          <a:lstStyle/>
          <a:p>
            <a:pPr marL="285750" lvl="0" indent="-285750" algn="l">
              <a:buFont typeface="Arial" panose="020B0604020202020204" pitchFamily="34" charset="0"/>
              <a:buChar char="•"/>
            </a:pPr>
            <a:r>
              <a:rPr lang="en-US" sz="2000" dirty="0">
                <a:solidFill>
                  <a:schemeClr val="tx1"/>
                </a:solidFill>
              </a:rPr>
              <a:t>Full-thickness skin injury.</a:t>
            </a:r>
          </a:p>
          <a:p>
            <a:pPr marL="285750" lvl="0" indent="-285750" algn="l">
              <a:buFont typeface="Arial" panose="020B0604020202020204" pitchFamily="34" charset="0"/>
              <a:buChar char="•"/>
            </a:pPr>
            <a:r>
              <a:rPr lang="en-US" sz="2000" dirty="0">
                <a:solidFill>
                  <a:schemeClr val="tx1"/>
                </a:solidFill>
              </a:rPr>
              <a:t>Tearing of tissue in a frayed and irregular pattern.</a:t>
            </a:r>
          </a:p>
          <a:p>
            <a:pPr marL="285750" lvl="0" indent="-285750" algn="l">
              <a:buFont typeface="Arial" panose="020B0604020202020204" pitchFamily="34" charset="0"/>
              <a:buChar char="•"/>
            </a:pPr>
            <a:r>
              <a:rPr lang="en-US" sz="2000" dirty="0">
                <a:solidFill>
                  <a:schemeClr val="tx1"/>
                </a:solidFill>
              </a:rPr>
              <a:t>Wound edges may be bruised, abraded, or crushed.</a:t>
            </a:r>
          </a:p>
          <a:p>
            <a:pPr marL="285750" lvl="0" indent="-285750" algn="l">
              <a:buFont typeface="Arial" panose="020B0604020202020204" pitchFamily="34" charset="0"/>
              <a:buChar char="•"/>
            </a:pPr>
            <a:r>
              <a:rPr lang="en-US" sz="2000" dirty="0">
                <a:solidFill>
                  <a:schemeClr val="tx1"/>
                </a:solidFill>
              </a:rPr>
              <a:t>Typically caused by blunt force trauma: compression, collision, shearing/stretching; if sharp force trauma, a jagged edge.</a:t>
            </a:r>
          </a:p>
          <a:p>
            <a:pPr marL="285750" lvl="0" indent="-285750" algn="l">
              <a:buFont typeface="Arial" panose="020B0604020202020204" pitchFamily="34" charset="0"/>
              <a:buChar char="•"/>
            </a:pPr>
            <a:r>
              <a:rPr lang="en-US" sz="2000" dirty="0">
                <a:solidFill>
                  <a:schemeClr val="tx1"/>
                </a:solidFill>
              </a:rPr>
              <a:t>Tissue bridges can be seen within the tear.</a:t>
            </a:r>
          </a:p>
        </p:txBody>
      </p:sp>
      <p:sp>
        <p:nvSpPr>
          <p:cNvPr id="6" name="Content Placeholder 5">
            <a:extLst>
              <a:ext uri="{FF2B5EF4-FFF2-40B4-BE49-F238E27FC236}">
                <a16:creationId xmlns:a16="http://schemas.microsoft.com/office/drawing/2014/main" id="{46C5D8C4-F9B5-F1A1-CC0E-79B05358482B}"/>
              </a:ext>
            </a:extLst>
          </p:cNvPr>
          <p:cNvSpPr>
            <a:spLocks noGrp="1"/>
          </p:cNvSpPr>
          <p:nvPr>
            <p:ph sz="quarter" idx="4"/>
          </p:nvPr>
        </p:nvSpPr>
        <p:spPr>
          <a:xfrm>
            <a:off x="5821680" y="1969589"/>
            <a:ext cx="4754880" cy="2293591"/>
          </a:xfrm>
        </p:spPr>
        <p:txBody>
          <a:bodyPr>
            <a:normAutofit lnSpcReduction="10000"/>
          </a:bodyPr>
          <a:lstStyle/>
          <a:p>
            <a:pPr lvl="0"/>
            <a:r>
              <a:rPr lang="en-US" dirty="0"/>
              <a:t>Injuries with clean edges.</a:t>
            </a:r>
          </a:p>
          <a:p>
            <a:pPr lvl="0"/>
            <a:r>
              <a:rPr lang="en-US" dirty="0"/>
              <a:t>Depth can vary.</a:t>
            </a:r>
          </a:p>
          <a:p>
            <a:pPr lvl="0"/>
            <a:r>
              <a:rPr lang="en-US" dirty="0"/>
              <a:t>Caused by sharp object.</a:t>
            </a:r>
          </a:p>
          <a:p>
            <a:pPr marL="594360" lvl="1" indent="-274320"/>
            <a:r>
              <a:rPr lang="en-US" dirty="0"/>
              <a:t>An incision (top image) is longer than deep; caused by a slicing motion, </a:t>
            </a:r>
            <a:r>
              <a:rPr lang="en-US" dirty="0" err="1"/>
              <a:t>eg</a:t>
            </a:r>
            <a:r>
              <a:rPr lang="en-US" dirty="0"/>
              <a:t>, paper, knife, razors.</a:t>
            </a:r>
          </a:p>
          <a:p>
            <a:pPr marL="594360" lvl="1" indent="-274320"/>
            <a:r>
              <a:rPr lang="en-US" dirty="0"/>
              <a:t>A stab (bottom image) is deeper than long; caused by, </a:t>
            </a:r>
            <a:r>
              <a:rPr lang="en-US" dirty="0" err="1"/>
              <a:t>eg</a:t>
            </a:r>
            <a:r>
              <a:rPr lang="en-US" dirty="0"/>
              <a:t>, needle, dagger.</a:t>
            </a:r>
          </a:p>
        </p:txBody>
      </p:sp>
      <p:sp>
        <p:nvSpPr>
          <p:cNvPr id="7" name="Title 1">
            <a:extLst>
              <a:ext uri="{FF2B5EF4-FFF2-40B4-BE49-F238E27FC236}">
                <a16:creationId xmlns:a16="http://schemas.microsoft.com/office/drawing/2014/main" id="{B8310297-8760-06FC-5801-B2525944AA5C}"/>
              </a:ext>
            </a:extLst>
          </p:cNvPr>
          <p:cNvSpPr txBox="1">
            <a:spLocks/>
          </p:cNvSpPr>
          <p:nvPr/>
        </p:nvSpPr>
        <p:spPr>
          <a:xfrm>
            <a:off x="5545992" y="649568"/>
            <a:ext cx="6646008"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Incision/Stab Wound</a:t>
            </a:r>
          </a:p>
        </p:txBody>
      </p:sp>
      <p:pic>
        <p:nvPicPr>
          <p:cNvPr id="5" name="Picture 4">
            <a:extLst>
              <a:ext uri="{FF2B5EF4-FFF2-40B4-BE49-F238E27FC236}">
                <a16:creationId xmlns:a16="http://schemas.microsoft.com/office/drawing/2014/main" id="{119414D7-A69A-1CBD-EF25-68CFC412762A}"/>
              </a:ext>
            </a:extLst>
          </p:cNvPr>
          <p:cNvPicPr>
            <a:picLocks noChangeAspect="1"/>
          </p:cNvPicPr>
          <p:nvPr/>
        </p:nvPicPr>
        <p:blipFill rotWithShape="1">
          <a:blip r:embed="rId2"/>
          <a:srcRect l="81996" t="33740" r="1358" b="46829"/>
          <a:stretch/>
        </p:blipFill>
        <p:spPr>
          <a:xfrm>
            <a:off x="7120053" y="4481836"/>
            <a:ext cx="2693019" cy="1768219"/>
          </a:xfrm>
          <a:prstGeom prst="rect">
            <a:avLst/>
          </a:prstGeom>
        </p:spPr>
      </p:pic>
      <p:pic>
        <p:nvPicPr>
          <p:cNvPr id="10" name="Picture 9">
            <a:extLst>
              <a:ext uri="{FF2B5EF4-FFF2-40B4-BE49-F238E27FC236}">
                <a16:creationId xmlns:a16="http://schemas.microsoft.com/office/drawing/2014/main" id="{40DC982A-7590-88BE-CCA1-E4E97F199015}"/>
              </a:ext>
            </a:extLst>
          </p:cNvPr>
          <p:cNvPicPr>
            <a:picLocks noChangeAspect="1"/>
          </p:cNvPicPr>
          <p:nvPr/>
        </p:nvPicPr>
        <p:blipFill rotWithShape="1">
          <a:blip r:embed="rId3"/>
          <a:srcRect l="82638" t="35691" r="1669" b="46342"/>
          <a:stretch/>
        </p:blipFill>
        <p:spPr>
          <a:xfrm>
            <a:off x="2219092" y="4843807"/>
            <a:ext cx="1913311" cy="1232209"/>
          </a:xfrm>
          <a:prstGeom prst="rect">
            <a:avLst/>
          </a:prstGeom>
        </p:spPr>
      </p:pic>
      <p:sp>
        <p:nvSpPr>
          <p:cNvPr id="12" name="TextBox 11">
            <a:extLst>
              <a:ext uri="{FF2B5EF4-FFF2-40B4-BE49-F238E27FC236}">
                <a16:creationId xmlns:a16="http://schemas.microsoft.com/office/drawing/2014/main" id="{9DD8B85E-2955-4586-0B08-6078CE45C00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464696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0448-17CD-F8CB-2950-35689CBD0131}"/>
              </a:ext>
            </a:extLst>
          </p:cNvPr>
          <p:cNvSpPr>
            <a:spLocks noGrp="1"/>
          </p:cNvSpPr>
          <p:nvPr>
            <p:ph type="title"/>
          </p:nvPr>
        </p:nvSpPr>
        <p:spPr/>
        <p:txBody>
          <a:bodyPr/>
          <a:lstStyle/>
          <a:p>
            <a:r>
              <a:rPr lang="en-US" dirty="0">
                <a:solidFill>
                  <a:schemeClr val="accent1">
                    <a:lumMod val="40000"/>
                    <a:lumOff val="60000"/>
                  </a:schemeClr>
                </a:solidFill>
              </a:rPr>
              <a:t>Concern for Abusive Bruising</a:t>
            </a:r>
          </a:p>
        </p:txBody>
      </p:sp>
      <p:sp>
        <p:nvSpPr>
          <p:cNvPr id="3" name="Content Placeholder 2">
            <a:extLst>
              <a:ext uri="{FF2B5EF4-FFF2-40B4-BE49-F238E27FC236}">
                <a16:creationId xmlns:a16="http://schemas.microsoft.com/office/drawing/2014/main" id="{BC913B53-CCAD-B7D8-DEC6-1E33FBC95E76}"/>
              </a:ext>
            </a:extLst>
          </p:cNvPr>
          <p:cNvSpPr>
            <a:spLocks noGrp="1"/>
          </p:cNvSpPr>
          <p:nvPr>
            <p:ph idx="1"/>
          </p:nvPr>
        </p:nvSpPr>
        <p:spPr/>
        <p:txBody>
          <a:bodyPr>
            <a:normAutofit fontScale="92500" lnSpcReduction="10000"/>
          </a:bodyPr>
          <a:lstStyle/>
          <a:p>
            <a:pPr lvl="0"/>
            <a:r>
              <a:rPr lang="en-US" sz="2400" dirty="0"/>
              <a:t>Bruising in children who are not independently mobile </a:t>
            </a:r>
            <a:br>
              <a:rPr lang="en-US" sz="2400" dirty="0"/>
            </a:br>
            <a:r>
              <a:rPr lang="en-US" sz="2400" dirty="0"/>
              <a:t>(Maguire 2005; Maguire 2013; Kemp 2014)</a:t>
            </a:r>
          </a:p>
          <a:p>
            <a:pPr lvl="0"/>
            <a:r>
              <a:rPr lang="en-US" sz="2400" dirty="0"/>
              <a:t>Bruising in babies </a:t>
            </a:r>
            <a:br>
              <a:rPr lang="en-US" sz="2400" dirty="0"/>
            </a:br>
            <a:r>
              <a:rPr lang="en-US" sz="2400" dirty="0"/>
              <a:t>(Maguire 2005; Maguire 2013; Kemp 2014)</a:t>
            </a:r>
          </a:p>
          <a:p>
            <a:pPr lvl="0"/>
            <a:r>
              <a:rPr lang="en-US" sz="2400" dirty="0"/>
              <a:t>Bruises away from bony prominences or on the back of the body (Maguire 2005; Maguire 2013)</a:t>
            </a:r>
          </a:p>
          <a:p>
            <a:pPr lvl="0"/>
            <a:r>
              <a:rPr lang="en-US" sz="2400" dirty="0"/>
              <a:t>Bruises to the face (Maguire 2005; Maguire 2013; Kemp 2014), neck (Maguire 2013; Kemp 2014), trunk (Maguire 2005; Maguire 2013; Kemp 2014),</a:t>
            </a:r>
            <a:r>
              <a:rPr lang="en-US" sz="2400" baseline="30000" dirty="0"/>
              <a:t> </a:t>
            </a:r>
            <a:r>
              <a:rPr lang="en-US" sz="2400" dirty="0"/>
              <a:t>arms (Maguire 2005; Maguire 2013; Kemp 2014), buttocks (Maguire 2005; Maguire 2013; Kemp 2014), ears (Maguire 2005; Maguire 2013; Kemp 2014), and hands (Maguire 2005)</a:t>
            </a:r>
          </a:p>
          <a:p>
            <a:endParaRPr lang="en-US" sz="2400" dirty="0"/>
          </a:p>
        </p:txBody>
      </p:sp>
      <p:sp>
        <p:nvSpPr>
          <p:cNvPr id="4" name="TextBox 3">
            <a:extLst>
              <a:ext uri="{FF2B5EF4-FFF2-40B4-BE49-F238E27FC236}">
                <a16:creationId xmlns:a16="http://schemas.microsoft.com/office/drawing/2014/main" id="{617E1F0D-753A-359C-1999-FB6573B13A60}"/>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737665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0448-17CD-F8CB-2950-35689CBD0131}"/>
              </a:ext>
            </a:extLst>
          </p:cNvPr>
          <p:cNvSpPr>
            <a:spLocks noGrp="1"/>
          </p:cNvSpPr>
          <p:nvPr>
            <p:ph type="title"/>
          </p:nvPr>
        </p:nvSpPr>
        <p:spPr/>
        <p:txBody>
          <a:bodyPr/>
          <a:lstStyle/>
          <a:p>
            <a:r>
              <a:rPr lang="en-US" dirty="0">
                <a:solidFill>
                  <a:schemeClr val="accent1">
                    <a:lumMod val="40000"/>
                    <a:lumOff val="60000"/>
                  </a:schemeClr>
                </a:solidFill>
              </a:rPr>
              <a:t>Concern for Abusive Bruising</a:t>
            </a:r>
          </a:p>
        </p:txBody>
      </p:sp>
      <p:sp>
        <p:nvSpPr>
          <p:cNvPr id="3" name="Content Placeholder 2">
            <a:extLst>
              <a:ext uri="{FF2B5EF4-FFF2-40B4-BE49-F238E27FC236}">
                <a16:creationId xmlns:a16="http://schemas.microsoft.com/office/drawing/2014/main" id="{BC913B53-CCAD-B7D8-DEC6-1E33FBC95E76}"/>
              </a:ext>
            </a:extLst>
          </p:cNvPr>
          <p:cNvSpPr>
            <a:spLocks noGrp="1"/>
          </p:cNvSpPr>
          <p:nvPr>
            <p:ph idx="1"/>
          </p:nvPr>
        </p:nvSpPr>
        <p:spPr/>
        <p:txBody>
          <a:bodyPr>
            <a:normAutofit/>
          </a:bodyPr>
          <a:lstStyle/>
          <a:p>
            <a:pPr lvl="0"/>
            <a:r>
              <a:rPr lang="en-US" sz="2800" dirty="0"/>
              <a:t>Multiple bruises in clusters or of uniform shape or linear </a:t>
            </a:r>
            <a:br>
              <a:rPr lang="en-US" sz="2800" dirty="0"/>
            </a:br>
            <a:r>
              <a:rPr lang="en-US" sz="1600" dirty="0"/>
              <a:t>(Maguire 2005; Maguire 2013; Kemp 2014)</a:t>
            </a:r>
          </a:p>
          <a:p>
            <a:pPr lvl="0"/>
            <a:r>
              <a:rPr lang="en-US" sz="2800" dirty="0"/>
              <a:t>Bruises that carry the imprint of implement used or a ligature </a:t>
            </a:r>
            <a:br>
              <a:rPr lang="en-US" sz="2800" dirty="0"/>
            </a:br>
            <a:r>
              <a:rPr lang="en-US" sz="1600" dirty="0"/>
              <a:t>(Maguire 2005; Maguire 2013; Kemp 2014)</a:t>
            </a:r>
          </a:p>
          <a:p>
            <a:pPr lvl="0"/>
            <a:r>
              <a:rPr lang="en-US" sz="2800" dirty="0"/>
              <a:t>Larger bruises </a:t>
            </a:r>
            <a:r>
              <a:rPr lang="en-US" sz="1600" dirty="0"/>
              <a:t>(Maguire 2005; Maguire 2013) </a:t>
            </a:r>
            <a:r>
              <a:rPr lang="en-US" sz="2800" dirty="0"/>
              <a:t>or bruises associated with petechiae </a:t>
            </a:r>
            <a:r>
              <a:rPr lang="en-US" sz="1600" dirty="0"/>
              <a:t>(Maguire 2013; Kemp 2014)</a:t>
            </a:r>
          </a:p>
          <a:p>
            <a:r>
              <a:rPr lang="en-US" sz="2800" dirty="0"/>
              <a:t>More bruises or bruises over a large number of body regions </a:t>
            </a:r>
            <a:r>
              <a:rPr lang="en-US" sz="1600" dirty="0"/>
              <a:t>(Kemp 2014)</a:t>
            </a:r>
          </a:p>
          <a:p>
            <a:pPr lvl="0"/>
            <a:endParaRPr lang="en-US" sz="1600" dirty="0"/>
          </a:p>
        </p:txBody>
      </p:sp>
      <p:sp>
        <p:nvSpPr>
          <p:cNvPr id="4" name="TextBox 3">
            <a:extLst>
              <a:ext uri="{FF2B5EF4-FFF2-40B4-BE49-F238E27FC236}">
                <a16:creationId xmlns:a16="http://schemas.microsoft.com/office/drawing/2014/main" id="{E0EF452E-9586-FD1D-E7B9-4DB5B4C322A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047795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578-D468-018E-B919-FA6C20892976}"/>
              </a:ext>
            </a:extLst>
          </p:cNvPr>
          <p:cNvSpPr>
            <a:spLocks noGrp="1"/>
          </p:cNvSpPr>
          <p:nvPr>
            <p:ph type="title"/>
          </p:nvPr>
        </p:nvSpPr>
        <p:spPr>
          <a:xfrm>
            <a:off x="1066800" y="642594"/>
            <a:ext cx="4209875" cy="1371600"/>
          </a:xfrm>
        </p:spPr>
        <p:txBody>
          <a:bodyPr/>
          <a:lstStyle/>
          <a:p>
            <a:r>
              <a:rPr lang="en-US" dirty="0">
                <a:solidFill>
                  <a:schemeClr val="accent1">
                    <a:lumMod val="40000"/>
                    <a:lumOff val="60000"/>
                  </a:schemeClr>
                </a:solidFill>
              </a:rPr>
              <a:t>Ears</a:t>
            </a:r>
          </a:p>
        </p:txBody>
      </p:sp>
      <p:sp>
        <p:nvSpPr>
          <p:cNvPr id="3" name="Content Placeholder 2">
            <a:extLst>
              <a:ext uri="{FF2B5EF4-FFF2-40B4-BE49-F238E27FC236}">
                <a16:creationId xmlns:a16="http://schemas.microsoft.com/office/drawing/2014/main" id="{3C3470F9-4841-4112-9CD5-41F732AC8A72}"/>
              </a:ext>
            </a:extLst>
          </p:cNvPr>
          <p:cNvSpPr>
            <a:spLocks noGrp="1"/>
          </p:cNvSpPr>
          <p:nvPr>
            <p:ph sz="half" idx="1"/>
          </p:nvPr>
        </p:nvSpPr>
        <p:spPr>
          <a:xfrm>
            <a:off x="1066799" y="2103120"/>
            <a:ext cx="4391723" cy="3790300"/>
          </a:xfrm>
        </p:spPr>
        <p:txBody>
          <a:bodyPr>
            <a:normAutofit fontScale="85000" lnSpcReduction="20000"/>
          </a:bodyPr>
          <a:lstStyle/>
          <a:p>
            <a:pPr lvl="0"/>
            <a:r>
              <a:rPr lang="en-US" sz="2800" dirty="0"/>
              <a:t>Studies of normal children reveal the ear is very rarely bruised (&lt;0.2% of examinations) </a:t>
            </a:r>
            <a:r>
              <a:rPr lang="en-US" sz="1800" dirty="0"/>
              <a:t>(Kemp 2014; Kemp 2015)</a:t>
            </a:r>
            <a:r>
              <a:rPr lang="en-US" sz="2800" dirty="0"/>
              <a:t>.</a:t>
            </a:r>
          </a:p>
          <a:p>
            <a:r>
              <a:rPr lang="en-US" sz="2800" dirty="0"/>
              <a:t>Ear bruising is strongly associated with abuse in comparative studies. Thus, the bruising of the pinna in this child is quite concerning.</a:t>
            </a:r>
          </a:p>
          <a:p>
            <a:pPr marL="0" indent="0" algn="ctr">
              <a:buNone/>
            </a:pPr>
            <a:endParaRPr lang="en-US" sz="2400" dirty="0"/>
          </a:p>
        </p:txBody>
      </p:sp>
      <p:sp>
        <p:nvSpPr>
          <p:cNvPr id="4" name="Content Placeholder 3">
            <a:extLst>
              <a:ext uri="{FF2B5EF4-FFF2-40B4-BE49-F238E27FC236}">
                <a16:creationId xmlns:a16="http://schemas.microsoft.com/office/drawing/2014/main" id="{83EF87E4-5D53-BEC5-FA77-346048B62291}"/>
              </a:ext>
            </a:extLst>
          </p:cNvPr>
          <p:cNvSpPr>
            <a:spLocks noGrp="1"/>
          </p:cNvSpPr>
          <p:nvPr>
            <p:ph sz="half" idx="2"/>
          </p:nvPr>
        </p:nvSpPr>
        <p:spPr>
          <a:xfrm>
            <a:off x="6823326" y="2103120"/>
            <a:ext cx="4754880" cy="3749040"/>
          </a:xfrm>
        </p:spPr>
        <p:txBody>
          <a:bodyPr>
            <a:normAutofit fontScale="85000" lnSpcReduction="20000"/>
          </a:bodyPr>
          <a:lstStyle/>
          <a:p>
            <a:pPr lvl="0"/>
            <a:r>
              <a:rPr lang="en-US" sz="2800" dirty="0"/>
              <a:t>Day-to-day bruises in healthy children are extremely rare on the neck </a:t>
            </a:r>
            <a:r>
              <a:rPr lang="en-US" sz="1600" dirty="0"/>
              <a:t>(Kemp 2015)</a:t>
            </a:r>
            <a:r>
              <a:rPr lang="en-US" sz="2800" dirty="0"/>
              <a:t>.</a:t>
            </a:r>
          </a:p>
          <a:p>
            <a:pPr lvl="0"/>
            <a:r>
              <a:rPr lang="en-US" sz="2800" dirty="0"/>
              <a:t>Skin injury to the neck is strongly associated with abuse </a:t>
            </a:r>
            <a:r>
              <a:rPr lang="en-US" sz="1600" dirty="0"/>
              <a:t>(Kemp 2014)</a:t>
            </a:r>
            <a:r>
              <a:rPr lang="en-US" sz="2800" dirty="0"/>
              <a:t>. </a:t>
            </a:r>
          </a:p>
          <a:p>
            <a:endParaRPr lang="en-US" sz="2800" dirty="0"/>
          </a:p>
          <a:p>
            <a:pPr marL="0" indent="0" algn="ctr">
              <a:buNone/>
            </a:pPr>
            <a:endParaRPr lang="en-US" sz="2400" dirty="0"/>
          </a:p>
        </p:txBody>
      </p:sp>
      <p:sp>
        <p:nvSpPr>
          <p:cNvPr id="7" name="Title 1">
            <a:extLst>
              <a:ext uri="{FF2B5EF4-FFF2-40B4-BE49-F238E27FC236}">
                <a16:creationId xmlns:a16="http://schemas.microsoft.com/office/drawing/2014/main" id="{CED6FE5A-7633-CB5B-46C4-EB47FE23B795}"/>
              </a:ext>
            </a:extLst>
          </p:cNvPr>
          <p:cNvSpPr txBox="1">
            <a:spLocks/>
          </p:cNvSpPr>
          <p:nvPr/>
        </p:nvSpPr>
        <p:spPr>
          <a:xfrm>
            <a:off x="6915327" y="605680"/>
            <a:ext cx="4209875"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Neck</a:t>
            </a:r>
          </a:p>
        </p:txBody>
      </p:sp>
      <p:pic>
        <p:nvPicPr>
          <p:cNvPr id="9" name="Picture 8">
            <a:extLst>
              <a:ext uri="{FF2B5EF4-FFF2-40B4-BE49-F238E27FC236}">
                <a16:creationId xmlns:a16="http://schemas.microsoft.com/office/drawing/2014/main" id="{A017B726-F4C8-7284-3554-FE8648FEFCE1}"/>
              </a:ext>
            </a:extLst>
          </p:cNvPr>
          <p:cNvPicPr>
            <a:picLocks noChangeAspect="1"/>
          </p:cNvPicPr>
          <p:nvPr/>
        </p:nvPicPr>
        <p:blipFill rotWithShape="1">
          <a:blip r:embed="rId2"/>
          <a:srcRect l="81951" t="42031" r="1265" b="35285"/>
          <a:stretch/>
        </p:blipFill>
        <p:spPr>
          <a:xfrm>
            <a:off x="7655312" y="4059529"/>
            <a:ext cx="2520175" cy="1915883"/>
          </a:xfrm>
          <a:prstGeom prst="rect">
            <a:avLst/>
          </a:prstGeom>
        </p:spPr>
      </p:pic>
      <p:pic>
        <p:nvPicPr>
          <p:cNvPr id="11" name="Picture 10">
            <a:extLst>
              <a:ext uri="{FF2B5EF4-FFF2-40B4-BE49-F238E27FC236}">
                <a16:creationId xmlns:a16="http://schemas.microsoft.com/office/drawing/2014/main" id="{9B898ABC-2BF4-6034-A2C5-D874EC3814F1}"/>
              </a:ext>
            </a:extLst>
          </p:cNvPr>
          <p:cNvPicPr>
            <a:picLocks noChangeAspect="1"/>
          </p:cNvPicPr>
          <p:nvPr/>
        </p:nvPicPr>
        <p:blipFill rotWithShape="1">
          <a:blip r:embed="rId3"/>
          <a:srcRect l="86570" t="38781" r="808" b="30764"/>
          <a:stretch/>
        </p:blipFill>
        <p:spPr>
          <a:xfrm>
            <a:off x="5376457" y="3886809"/>
            <a:ext cx="1538870" cy="2088603"/>
          </a:xfrm>
          <a:prstGeom prst="rect">
            <a:avLst/>
          </a:prstGeom>
        </p:spPr>
      </p:pic>
      <p:sp>
        <p:nvSpPr>
          <p:cNvPr id="14" name="TextBox 13">
            <a:extLst>
              <a:ext uri="{FF2B5EF4-FFF2-40B4-BE49-F238E27FC236}">
                <a16:creationId xmlns:a16="http://schemas.microsoft.com/office/drawing/2014/main" id="{CA126659-2018-ECCE-2287-5363D7E7ED5F}"/>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314718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578-D468-018E-B919-FA6C20892976}"/>
              </a:ext>
            </a:extLst>
          </p:cNvPr>
          <p:cNvSpPr>
            <a:spLocks noGrp="1"/>
          </p:cNvSpPr>
          <p:nvPr>
            <p:ph type="title"/>
          </p:nvPr>
        </p:nvSpPr>
        <p:spPr>
          <a:xfrm>
            <a:off x="1066800" y="642594"/>
            <a:ext cx="4209875" cy="1371600"/>
          </a:xfrm>
        </p:spPr>
        <p:txBody>
          <a:bodyPr/>
          <a:lstStyle/>
          <a:p>
            <a:r>
              <a:rPr lang="en-US" dirty="0">
                <a:solidFill>
                  <a:schemeClr val="accent1">
                    <a:lumMod val="40000"/>
                    <a:lumOff val="60000"/>
                  </a:schemeClr>
                </a:solidFill>
              </a:rPr>
              <a:t>Trunk</a:t>
            </a:r>
          </a:p>
        </p:txBody>
      </p:sp>
      <p:sp>
        <p:nvSpPr>
          <p:cNvPr id="3" name="Content Placeholder 2">
            <a:extLst>
              <a:ext uri="{FF2B5EF4-FFF2-40B4-BE49-F238E27FC236}">
                <a16:creationId xmlns:a16="http://schemas.microsoft.com/office/drawing/2014/main" id="{3C3470F9-4841-4112-9CD5-41F732AC8A72}"/>
              </a:ext>
            </a:extLst>
          </p:cNvPr>
          <p:cNvSpPr>
            <a:spLocks noGrp="1"/>
          </p:cNvSpPr>
          <p:nvPr>
            <p:ph sz="half" idx="1"/>
          </p:nvPr>
        </p:nvSpPr>
        <p:spPr>
          <a:xfrm>
            <a:off x="1066798" y="1824340"/>
            <a:ext cx="5652783" cy="2418546"/>
          </a:xfrm>
        </p:spPr>
        <p:txBody>
          <a:bodyPr>
            <a:normAutofit fontScale="70000" lnSpcReduction="20000"/>
          </a:bodyPr>
          <a:lstStyle/>
          <a:p>
            <a:pPr lvl="0"/>
            <a:r>
              <a:rPr lang="en-US" sz="3200" dirty="0"/>
              <a:t>Day-to-day bruises in healthy children do sometimes occur on the trunk, often the lumbar region </a:t>
            </a:r>
            <a:r>
              <a:rPr lang="en-US" sz="2000" dirty="0"/>
              <a:t>(Chang 2007) </a:t>
            </a:r>
            <a:r>
              <a:rPr lang="en-US" sz="3200" dirty="0"/>
              <a:t>or, if on the front, over bony prominences such as iliac crests</a:t>
            </a:r>
            <a:r>
              <a:rPr lang="en-US" sz="2000" dirty="0"/>
              <a:t> (Kemp 2015)</a:t>
            </a:r>
            <a:r>
              <a:rPr lang="en-US" sz="3200" dirty="0"/>
              <a:t>.</a:t>
            </a:r>
          </a:p>
          <a:p>
            <a:pPr lvl="0"/>
            <a:r>
              <a:rPr lang="en-US" sz="3200" dirty="0"/>
              <a:t>Trunk bruises, however, are associated with abuse </a:t>
            </a:r>
            <a:r>
              <a:rPr lang="en-US" sz="2000" dirty="0"/>
              <a:t>(Kemp 2014) </a:t>
            </a:r>
            <a:r>
              <a:rPr lang="en-US" sz="3200" dirty="0"/>
              <a:t>and, hence, must be carefully assessed.</a:t>
            </a:r>
          </a:p>
          <a:p>
            <a:endParaRPr lang="en-US" sz="3200" dirty="0"/>
          </a:p>
        </p:txBody>
      </p:sp>
      <p:sp>
        <p:nvSpPr>
          <p:cNvPr id="4" name="Content Placeholder 3">
            <a:extLst>
              <a:ext uri="{FF2B5EF4-FFF2-40B4-BE49-F238E27FC236}">
                <a16:creationId xmlns:a16="http://schemas.microsoft.com/office/drawing/2014/main" id="{83EF87E4-5D53-BEC5-FA77-346048B62291}"/>
              </a:ext>
            </a:extLst>
          </p:cNvPr>
          <p:cNvSpPr>
            <a:spLocks noGrp="1"/>
          </p:cNvSpPr>
          <p:nvPr>
            <p:ph sz="half" idx="2"/>
          </p:nvPr>
        </p:nvSpPr>
        <p:spPr>
          <a:xfrm>
            <a:off x="6831715" y="1824340"/>
            <a:ext cx="4754880" cy="2823161"/>
          </a:xfrm>
        </p:spPr>
        <p:txBody>
          <a:bodyPr>
            <a:noAutofit/>
          </a:bodyPr>
          <a:lstStyle/>
          <a:p>
            <a:r>
              <a:rPr lang="en-US" dirty="0"/>
              <a:t>Buttocks are rarely bruised in non-abusive injury (especially in the youngest children). Buttocks bruising is strongly associated with abuse in case-control studies. </a:t>
            </a:r>
          </a:p>
          <a:p>
            <a:r>
              <a:rPr lang="en-US" dirty="0"/>
              <a:t>Blunt force trauma across the buttocks can leave the appearance of linear marks parallel to gluteal cleft when the buttocks are clenched.</a:t>
            </a:r>
          </a:p>
          <a:p>
            <a:pPr marL="0" lvl="0" indent="0">
              <a:buNone/>
            </a:pPr>
            <a:endParaRPr lang="en-US" dirty="0"/>
          </a:p>
        </p:txBody>
      </p:sp>
      <p:sp>
        <p:nvSpPr>
          <p:cNvPr id="7" name="Title 1">
            <a:extLst>
              <a:ext uri="{FF2B5EF4-FFF2-40B4-BE49-F238E27FC236}">
                <a16:creationId xmlns:a16="http://schemas.microsoft.com/office/drawing/2014/main" id="{CED6FE5A-7633-CB5B-46C4-EB47FE23B795}"/>
              </a:ext>
            </a:extLst>
          </p:cNvPr>
          <p:cNvSpPr txBox="1">
            <a:spLocks/>
          </p:cNvSpPr>
          <p:nvPr/>
        </p:nvSpPr>
        <p:spPr>
          <a:xfrm>
            <a:off x="6915327" y="605680"/>
            <a:ext cx="4209875"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Buttocks</a:t>
            </a:r>
          </a:p>
        </p:txBody>
      </p:sp>
      <p:pic>
        <p:nvPicPr>
          <p:cNvPr id="8" name="Picture 7">
            <a:extLst>
              <a:ext uri="{FF2B5EF4-FFF2-40B4-BE49-F238E27FC236}">
                <a16:creationId xmlns:a16="http://schemas.microsoft.com/office/drawing/2014/main" id="{1CB87184-ECDA-D4EA-B6C4-C8E0465B5841}"/>
              </a:ext>
            </a:extLst>
          </p:cNvPr>
          <p:cNvPicPr>
            <a:picLocks noChangeAspect="1"/>
          </p:cNvPicPr>
          <p:nvPr/>
        </p:nvPicPr>
        <p:blipFill rotWithShape="1">
          <a:blip r:embed="rId2"/>
          <a:srcRect l="86159" t="40976" r="945" b="36030"/>
          <a:stretch/>
        </p:blipFill>
        <p:spPr>
          <a:xfrm>
            <a:off x="1343723" y="4246954"/>
            <a:ext cx="1962614" cy="1968452"/>
          </a:xfrm>
          <a:prstGeom prst="rect">
            <a:avLst/>
          </a:prstGeom>
        </p:spPr>
      </p:pic>
      <p:pic>
        <p:nvPicPr>
          <p:cNvPr id="12" name="Picture 11">
            <a:extLst>
              <a:ext uri="{FF2B5EF4-FFF2-40B4-BE49-F238E27FC236}">
                <a16:creationId xmlns:a16="http://schemas.microsoft.com/office/drawing/2014/main" id="{8BDFE6C0-BBEB-11A2-DEF0-16241CC864BD}"/>
              </a:ext>
            </a:extLst>
          </p:cNvPr>
          <p:cNvPicPr>
            <a:picLocks noChangeAspect="1"/>
          </p:cNvPicPr>
          <p:nvPr/>
        </p:nvPicPr>
        <p:blipFill rotWithShape="1">
          <a:blip r:embed="rId3"/>
          <a:srcRect l="85060" t="33333" r="808" b="46667"/>
          <a:stretch/>
        </p:blipFill>
        <p:spPr>
          <a:xfrm>
            <a:off x="7081024" y="4545379"/>
            <a:ext cx="2291575" cy="1824361"/>
          </a:xfrm>
          <a:prstGeom prst="rect">
            <a:avLst/>
          </a:prstGeom>
        </p:spPr>
      </p:pic>
      <p:sp>
        <p:nvSpPr>
          <p:cNvPr id="13" name="TextBox 12">
            <a:extLst>
              <a:ext uri="{FF2B5EF4-FFF2-40B4-BE49-F238E27FC236}">
                <a16:creationId xmlns:a16="http://schemas.microsoft.com/office/drawing/2014/main" id="{71413604-F230-BD54-4702-D909C93C884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655695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578-D468-018E-B919-FA6C20892976}"/>
              </a:ext>
            </a:extLst>
          </p:cNvPr>
          <p:cNvSpPr>
            <a:spLocks noGrp="1"/>
          </p:cNvSpPr>
          <p:nvPr>
            <p:ph type="title"/>
          </p:nvPr>
        </p:nvSpPr>
        <p:spPr>
          <a:xfrm>
            <a:off x="1066800" y="642594"/>
            <a:ext cx="4209875" cy="1371600"/>
          </a:xfrm>
        </p:spPr>
        <p:txBody>
          <a:bodyPr/>
          <a:lstStyle/>
          <a:p>
            <a:r>
              <a:rPr lang="en-US" dirty="0">
                <a:solidFill>
                  <a:schemeClr val="accent1">
                    <a:lumMod val="40000"/>
                    <a:lumOff val="60000"/>
                  </a:schemeClr>
                </a:solidFill>
              </a:rPr>
              <a:t>Abdomen</a:t>
            </a:r>
          </a:p>
        </p:txBody>
      </p:sp>
      <p:sp>
        <p:nvSpPr>
          <p:cNvPr id="3" name="Content Placeholder 2">
            <a:extLst>
              <a:ext uri="{FF2B5EF4-FFF2-40B4-BE49-F238E27FC236}">
                <a16:creationId xmlns:a16="http://schemas.microsoft.com/office/drawing/2014/main" id="{3C3470F9-4841-4112-9CD5-41F732AC8A72}"/>
              </a:ext>
            </a:extLst>
          </p:cNvPr>
          <p:cNvSpPr>
            <a:spLocks noGrp="1"/>
          </p:cNvSpPr>
          <p:nvPr>
            <p:ph sz="half" idx="1"/>
          </p:nvPr>
        </p:nvSpPr>
        <p:spPr>
          <a:xfrm>
            <a:off x="1066798" y="1824340"/>
            <a:ext cx="5652783" cy="2418546"/>
          </a:xfrm>
        </p:spPr>
        <p:txBody>
          <a:bodyPr>
            <a:normAutofit fontScale="70000" lnSpcReduction="20000"/>
          </a:bodyPr>
          <a:lstStyle/>
          <a:p>
            <a:pPr marL="0" indent="0">
              <a:buNone/>
            </a:pPr>
            <a:r>
              <a:rPr lang="en-US" sz="3600" dirty="0"/>
              <a:t>Significant bruises on the abdomen such as these are highly suspicious and should prompt evaluation for intra-abdominal injuries and occult injuries such as fractures and intracranial hemorrhage. </a:t>
            </a:r>
          </a:p>
        </p:txBody>
      </p:sp>
      <p:sp>
        <p:nvSpPr>
          <p:cNvPr id="4" name="Content Placeholder 3">
            <a:extLst>
              <a:ext uri="{FF2B5EF4-FFF2-40B4-BE49-F238E27FC236}">
                <a16:creationId xmlns:a16="http://schemas.microsoft.com/office/drawing/2014/main" id="{83EF87E4-5D53-BEC5-FA77-346048B62291}"/>
              </a:ext>
            </a:extLst>
          </p:cNvPr>
          <p:cNvSpPr>
            <a:spLocks noGrp="1"/>
          </p:cNvSpPr>
          <p:nvPr>
            <p:ph sz="half" idx="2"/>
          </p:nvPr>
        </p:nvSpPr>
        <p:spPr>
          <a:xfrm>
            <a:off x="6915327" y="1754026"/>
            <a:ext cx="4754880" cy="1279587"/>
          </a:xfrm>
        </p:spPr>
        <p:txBody>
          <a:bodyPr>
            <a:noAutofit/>
          </a:bodyPr>
          <a:lstStyle/>
          <a:p>
            <a:pPr marL="0" indent="0">
              <a:buNone/>
            </a:pPr>
            <a:r>
              <a:rPr lang="en-US" sz="2400" dirty="0"/>
              <a:t>Forearm bruises can be </a:t>
            </a:r>
            <a:br>
              <a:rPr lang="en-US" sz="2400" dirty="0"/>
            </a:br>
            <a:r>
              <a:rPr lang="en-US" sz="2400" dirty="0"/>
              <a:t>non-abusive but can also reflect defensive injuries.</a:t>
            </a:r>
          </a:p>
        </p:txBody>
      </p:sp>
      <p:sp>
        <p:nvSpPr>
          <p:cNvPr id="7" name="Title 1">
            <a:extLst>
              <a:ext uri="{FF2B5EF4-FFF2-40B4-BE49-F238E27FC236}">
                <a16:creationId xmlns:a16="http://schemas.microsoft.com/office/drawing/2014/main" id="{CED6FE5A-7633-CB5B-46C4-EB47FE23B795}"/>
              </a:ext>
            </a:extLst>
          </p:cNvPr>
          <p:cNvSpPr txBox="1">
            <a:spLocks/>
          </p:cNvSpPr>
          <p:nvPr/>
        </p:nvSpPr>
        <p:spPr>
          <a:xfrm>
            <a:off x="6915327" y="605680"/>
            <a:ext cx="4209875"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Forearm</a:t>
            </a:r>
          </a:p>
        </p:txBody>
      </p:sp>
      <p:pic>
        <p:nvPicPr>
          <p:cNvPr id="9" name="Picture 8">
            <a:extLst>
              <a:ext uri="{FF2B5EF4-FFF2-40B4-BE49-F238E27FC236}">
                <a16:creationId xmlns:a16="http://schemas.microsoft.com/office/drawing/2014/main" id="{BF133629-FC5E-2E87-0E5A-32866878098D}"/>
              </a:ext>
            </a:extLst>
          </p:cNvPr>
          <p:cNvPicPr>
            <a:picLocks noChangeAspect="1"/>
          </p:cNvPicPr>
          <p:nvPr/>
        </p:nvPicPr>
        <p:blipFill rotWithShape="1">
          <a:blip r:embed="rId2"/>
          <a:srcRect l="81723" t="42032" r="2180" b="31789"/>
          <a:stretch/>
        </p:blipFill>
        <p:spPr>
          <a:xfrm>
            <a:off x="2560618" y="3841595"/>
            <a:ext cx="2665141" cy="2438000"/>
          </a:xfrm>
          <a:prstGeom prst="rect">
            <a:avLst/>
          </a:prstGeom>
        </p:spPr>
      </p:pic>
      <p:pic>
        <p:nvPicPr>
          <p:cNvPr id="11" name="Picture 10">
            <a:extLst>
              <a:ext uri="{FF2B5EF4-FFF2-40B4-BE49-F238E27FC236}">
                <a16:creationId xmlns:a16="http://schemas.microsoft.com/office/drawing/2014/main" id="{E3BA8E70-B5D4-2355-C723-243EC1A38BC9}"/>
              </a:ext>
            </a:extLst>
          </p:cNvPr>
          <p:cNvPicPr>
            <a:picLocks noChangeAspect="1"/>
          </p:cNvPicPr>
          <p:nvPr/>
        </p:nvPicPr>
        <p:blipFill rotWithShape="1">
          <a:blip r:embed="rId3"/>
          <a:srcRect l="81905" t="40895" r="1951" b="30000"/>
          <a:stretch/>
        </p:blipFill>
        <p:spPr>
          <a:xfrm>
            <a:off x="7666462" y="3824388"/>
            <a:ext cx="2391937" cy="2425817"/>
          </a:xfrm>
          <a:prstGeom prst="rect">
            <a:avLst/>
          </a:prstGeom>
        </p:spPr>
      </p:pic>
      <p:sp>
        <p:nvSpPr>
          <p:cNvPr id="14" name="TextBox 13">
            <a:extLst>
              <a:ext uri="{FF2B5EF4-FFF2-40B4-BE49-F238E27FC236}">
                <a16:creationId xmlns:a16="http://schemas.microsoft.com/office/drawing/2014/main" id="{616FF9A4-117D-1AD1-3F5B-F4C25472D98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569602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AF15-7291-D1A5-BE5B-E97E7EB8E776}"/>
              </a:ext>
            </a:extLst>
          </p:cNvPr>
          <p:cNvSpPr>
            <a:spLocks noGrp="1"/>
          </p:cNvSpPr>
          <p:nvPr>
            <p:ph type="title"/>
          </p:nvPr>
        </p:nvSpPr>
        <p:spPr/>
        <p:txBody>
          <a:bodyPr>
            <a:normAutofit/>
          </a:bodyPr>
          <a:lstStyle/>
          <a:p>
            <a:r>
              <a:rPr lang="en-US" sz="4000" dirty="0">
                <a:solidFill>
                  <a:schemeClr val="accent1">
                    <a:lumMod val="40000"/>
                    <a:lumOff val="60000"/>
                  </a:schemeClr>
                </a:solidFill>
              </a:rPr>
              <a:t>Bruises</a:t>
            </a:r>
          </a:p>
        </p:txBody>
      </p:sp>
      <p:sp>
        <p:nvSpPr>
          <p:cNvPr id="3" name="Content Placeholder 2">
            <a:extLst>
              <a:ext uri="{FF2B5EF4-FFF2-40B4-BE49-F238E27FC236}">
                <a16:creationId xmlns:a16="http://schemas.microsoft.com/office/drawing/2014/main" id="{6243973B-3B6F-E58B-CB44-BA17151F36BE}"/>
              </a:ext>
            </a:extLst>
          </p:cNvPr>
          <p:cNvSpPr>
            <a:spLocks noGrp="1"/>
          </p:cNvSpPr>
          <p:nvPr>
            <p:ph sz="half" idx="1"/>
          </p:nvPr>
        </p:nvSpPr>
        <p:spPr>
          <a:xfrm>
            <a:off x="1443565" y="2839720"/>
            <a:ext cx="4288369" cy="2612813"/>
          </a:xfrm>
        </p:spPr>
        <p:txBody>
          <a:bodyPr>
            <a:normAutofit/>
          </a:bodyPr>
          <a:lstStyle/>
          <a:p>
            <a:pPr marL="0" indent="0">
              <a:buNone/>
            </a:pPr>
            <a:r>
              <a:rPr lang="en-US" sz="4800" b="1" dirty="0">
                <a:solidFill>
                  <a:schemeClr val="tx2"/>
                </a:solidFill>
              </a:rPr>
              <a:t>“Those who don’t cruise rarely bruise”</a:t>
            </a:r>
          </a:p>
        </p:txBody>
      </p:sp>
      <p:pic>
        <p:nvPicPr>
          <p:cNvPr id="7" name="Content Placeholder 6">
            <a:extLst>
              <a:ext uri="{FF2B5EF4-FFF2-40B4-BE49-F238E27FC236}">
                <a16:creationId xmlns:a16="http://schemas.microsoft.com/office/drawing/2014/main" id="{F7697B90-6A62-2D22-FC71-0A1467D92CC9}"/>
              </a:ext>
            </a:extLst>
          </p:cNvPr>
          <p:cNvPicPr>
            <a:picLocks noGrp="1" noChangeAspect="1"/>
          </p:cNvPicPr>
          <p:nvPr>
            <p:ph sz="half" idx="2"/>
          </p:nvPr>
        </p:nvPicPr>
        <p:blipFill>
          <a:blip r:embed="rId2"/>
          <a:stretch>
            <a:fillRect/>
          </a:stretch>
        </p:blipFill>
        <p:spPr>
          <a:xfrm>
            <a:off x="6397364" y="2702522"/>
            <a:ext cx="3915037" cy="2936278"/>
          </a:xfrm>
          <a:prstGeom prst="rect">
            <a:avLst/>
          </a:prstGeom>
        </p:spPr>
      </p:pic>
      <p:sp>
        <p:nvSpPr>
          <p:cNvPr id="4" name="TextBox 3">
            <a:extLst>
              <a:ext uri="{FF2B5EF4-FFF2-40B4-BE49-F238E27FC236}">
                <a16:creationId xmlns:a16="http://schemas.microsoft.com/office/drawing/2014/main" id="{B3D2C97D-8205-9232-B44F-B6207B53AE21}"/>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564771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57D7-586D-B367-0312-23A9FE6FB832}"/>
              </a:ext>
            </a:extLst>
          </p:cNvPr>
          <p:cNvSpPr>
            <a:spLocks noGrp="1"/>
          </p:cNvSpPr>
          <p:nvPr>
            <p:ph type="title"/>
          </p:nvPr>
        </p:nvSpPr>
        <p:spPr/>
        <p:txBody>
          <a:bodyPr/>
          <a:lstStyle/>
          <a:p>
            <a:r>
              <a:rPr lang="en-US" dirty="0">
                <a:solidFill>
                  <a:schemeClr val="accent1">
                    <a:lumMod val="40000"/>
                    <a:lumOff val="60000"/>
                  </a:schemeClr>
                </a:solidFill>
              </a:rPr>
              <a:t>Other Factors</a:t>
            </a:r>
          </a:p>
        </p:txBody>
      </p:sp>
      <p:sp>
        <p:nvSpPr>
          <p:cNvPr id="3" name="Content Placeholder 2">
            <a:extLst>
              <a:ext uri="{FF2B5EF4-FFF2-40B4-BE49-F238E27FC236}">
                <a16:creationId xmlns:a16="http://schemas.microsoft.com/office/drawing/2014/main" id="{4D267B87-0C52-8C45-939B-0982F15F514E}"/>
              </a:ext>
            </a:extLst>
          </p:cNvPr>
          <p:cNvSpPr>
            <a:spLocks noGrp="1"/>
          </p:cNvSpPr>
          <p:nvPr>
            <p:ph sz="half" idx="1"/>
          </p:nvPr>
        </p:nvSpPr>
        <p:spPr>
          <a:xfrm>
            <a:off x="1066799" y="2103120"/>
            <a:ext cx="5241721" cy="4112286"/>
          </a:xfrm>
        </p:spPr>
        <p:txBody>
          <a:bodyPr>
            <a:normAutofit fontScale="92500" lnSpcReduction="10000"/>
          </a:bodyPr>
          <a:lstStyle/>
          <a:p>
            <a:pPr marL="0" indent="0">
              <a:buNone/>
            </a:pPr>
            <a:r>
              <a:rPr lang="en-US" sz="2400" dirty="0"/>
              <a:t>Bruises in clusters, or linear bruises, are associated with abuse. Larger bruises are associated with abuse in some </a:t>
            </a:r>
            <a:r>
              <a:rPr lang="en-US" sz="1600" dirty="0"/>
              <a:t>(Maguire 2013)</a:t>
            </a:r>
            <a:r>
              <a:rPr lang="en-US" sz="2400" dirty="0"/>
              <a:t>, but not all </a:t>
            </a:r>
            <a:r>
              <a:rPr lang="en-US" sz="1600" dirty="0"/>
              <a:t>(Kemp 2014)</a:t>
            </a:r>
            <a:r>
              <a:rPr lang="en-US" sz="2400" dirty="0"/>
              <a:t>, studies. Even if the implement was not apparent, notice the clustering of similarly patterned injuries.</a:t>
            </a:r>
            <a:r>
              <a:rPr lang="en-US" sz="2800" dirty="0"/>
              <a:t> </a:t>
            </a:r>
            <a:r>
              <a:rPr lang="en-US" sz="2400" dirty="0"/>
              <a:t>Injuries that have typical parallel linear marks on the face consistent with a slap and are </a:t>
            </a:r>
            <a:r>
              <a:rPr lang="en-US" sz="2400" i="1" dirty="0"/>
              <a:t>bilateral</a:t>
            </a:r>
            <a:r>
              <a:rPr lang="en-US" sz="2400" dirty="0"/>
              <a:t> further strengthen the identification of child abuse</a:t>
            </a:r>
            <a:endParaRPr lang="en-US" sz="2100" dirty="0"/>
          </a:p>
          <a:p>
            <a:pPr marL="0" indent="0">
              <a:buNone/>
            </a:pPr>
            <a:endParaRPr lang="en-US" sz="2400" dirty="0"/>
          </a:p>
          <a:p>
            <a:pPr marL="0" indent="0">
              <a:buNone/>
            </a:pPr>
            <a:endParaRPr lang="en-US" sz="2400" dirty="0"/>
          </a:p>
        </p:txBody>
      </p:sp>
      <p:sp>
        <p:nvSpPr>
          <p:cNvPr id="4" name="Content Placeholder 3">
            <a:extLst>
              <a:ext uri="{FF2B5EF4-FFF2-40B4-BE49-F238E27FC236}">
                <a16:creationId xmlns:a16="http://schemas.microsoft.com/office/drawing/2014/main" id="{90CF99E8-1BDD-ABFD-F85C-FBB298920F2F}"/>
              </a:ext>
            </a:extLst>
          </p:cNvPr>
          <p:cNvSpPr>
            <a:spLocks noGrp="1"/>
          </p:cNvSpPr>
          <p:nvPr>
            <p:ph sz="half" idx="2"/>
          </p:nvPr>
        </p:nvSpPr>
        <p:spPr>
          <a:xfrm>
            <a:off x="6655545" y="553668"/>
            <a:ext cx="2689790" cy="589746"/>
          </a:xfrm>
        </p:spPr>
        <p:txBody>
          <a:bodyPr>
            <a:normAutofit fontScale="92500" lnSpcReduction="10000"/>
          </a:bodyPr>
          <a:lstStyle/>
          <a:p>
            <a:pPr marL="0" indent="0">
              <a:buNone/>
            </a:pPr>
            <a:r>
              <a:rPr lang="en-US" sz="2400" dirty="0"/>
              <a:t>Linear Bruises</a:t>
            </a:r>
          </a:p>
        </p:txBody>
      </p:sp>
      <p:sp>
        <p:nvSpPr>
          <p:cNvPr id="5" name="Content Placeholder 3">
            <a:extLst>
              <a:ext uri="{FF2B5EF4-FFF2-40B4-BE49-F238E27FC236}">
                <a16:creationId xmlns:a16="http://schemas.microsoft.com/office/drawing/2014/main" id="{7A910348-ED92-13A6-3B05-837F1FF3F4C4}"/>
              </a:ext>
            </a:extLst>
          </p:cNvPr>
          <p:cNvSpPr txBox="1">
            <a:spLocks/>
          </p:cNvSpPr>
          <p:nvPr/>
        </p:nvSpPr>
        <p:spPr>
          <a:xfrm>
            <a:off x="9161405" y="511718"/>
            <a:ext cx="2689790" cy="58974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2000" dirty="0"/>
              <a:t>Bamboo Switch</a:t>
            </a:r>
          </a:p>
        </p:txBody>
      </p:sp>
      <p:sp>
        <p:nvSpPr>
          <p:cNvPr id="6" name="Content Placeholder 3">
            <a:extLst>
              <a:ext uri="{FF2B5EF4-FFF2-40B4-BE49-F238E27FC236}">
                <a16:creationId xmlns:a16="http://schemas.microsoft.com/office/drawing/2014/main" id="{C7543E64-BB7A-ED6A-9974-ED745040F3CF}"/>
              </a:ext>
            </a:extLst>
          </p:cNvPr>
          <p:cNvSpPr txBox="1">
            <a:spLocks/>
          </p:cNvSpPr>
          <p:nvPr/>
        </p:nvSpPr>
        <p:spPr>
          <a:xfrm>
            <a:off x="9345335" y="3351127"/>
            <a:ext cx="2689790" cy="58974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2000" dirty="0"/>
              <a:t>Slap Marks</a:t>
            </a:r>
          </a:p>
        </p:txBody>
      </p:sp>
      <p:sp>
        <p:nvSpPr>
          <p:cNvPr id="7" name="Content Placeholder 3">
            <a:extLst>
              <a:ext uri="{FF2B5EF4-FFF2-40B4-BE49-F238E27FC236}">
                <a16:creationId xmlns:a16="http://schemas.microsoft.com/office/drawing/2014/main" id="{9B86EF54-F0E0-26ED-BAEA-8B45B01281E8}"/>
              </a:ext>
            </a:extLst>
          </p:cNvPr>
          <p:cNvSpPr txBox="1">
            <a:spLocks/>
          </p:cNvSpPr>
          <p:nvPr/>
        </p:nvSpPr>
        <p:spPr>
          <a:xfrm>
            <a:off x="6655545" y="3351127"/>
            <a:ext cx="2689790" cy="58974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2000" dirty="0"/>
              <a:t>Clustered Bruises</a:t>
            </a:r>
          </a:p>
        </p:txBody>
      </p:sp>
      <p:pic>
        <p:nvPicPr>
          <p:cNvPr id="8" name="Picture 7" descr="ca02_37_no type.jpg">
            <a:extLst>
              <a:ext uri="{FF2B5EF4-FFF2-40B4-BE49-F238E27FC236}">
                <a16:creationId xmlns:a16="http://schemas.microsoft.com/office/drawing/2014/main" id="{34951E24-01F5-2888-3AE1-2061A230D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945" y="3952760"/>
            <a:ext cx="2236267" cy="2231330"/>
          </a:xfrm>
          <a:prstGeom prst="rect">
            <a:avLst/>
          </a:prstGeom>
        </p:spPr>
      </p:pic>
      <p:pic>
        <p:nvPicPr>
          <p:cNvPr id="9" name="Picture 8" descr="ca02_36.jpg">
            <a:extLst>
              <a:ext uri="{FF2B5EF4-FFF2-40B4-BE49-F238E27FC236}">
                <a16:creationId xmlns:a16="http://schemas.microsoft.com/office/drawing/2014/main" id="{DE2BA21A-0AB0-3129-0779-88E9DBDDECEB}"/>
              </a:ext>
            </a:extLst>
          </p:cNvPr>
          <p:cNvPicPr>
            <a:picLocks noChangeAspect="1"/>
          </p:cNvPicPr>
          <p:nvPr/>
        </p:nvPicPr>
        <p:blipFill rotWithShape="1">
          <a:blip r:embed="rId3">
            <a:extLst>
              <a:ext uri="{28A0092B-C50C-407E-A947-70E740481C1C}">
                <a14:useLocalDpi xmlns:a14="http://schemas.microsoft.com/office/drawing/2010/main" val="0"/>
              </a:ext>
            </a:extLst>
          </a:blip>
          <a:srcRect r="9176"/>
          <a:stretch/>
        </p:blipFill>
        <p:spPr>
          <a:xfrm rot="5400000">
            <a:off x="6530722" y="1282516"/>
            <a:ext cx="2168166" cy="1641209"/>
          </a:xfrm>
          <a:prstGeom prst="rect">
            <a:avLst/>
          </a:prstGeom>
        </p:spPr>
      </p:pic>
      <p:pic>
        <p:nvPicPr>
          <p:cNvPr id="10" name="Picture 9" descr="ca02_39.jpg">
            <a:extLst>
              <a:ext uri="{FF2B5EF4-FFF2-40B4-BE49-F238E27FC236}">
                <a16:creationId xmlns:a16="http://schemas.microsoft.com/office/drawing/2014/main" id="{112DFDE4-34EE-70E6-600B-308D478E7016}"/>
              </a:ext>
            </a:extLst>
          </p:cNvPr>
          <p:cNvPicPr>
            <a:picLocks noChangeAspect="1"/>
          </p:cNvPicPr>
          <p:nvPr/>
        </p:nvPicPr>
        <p:blipFill rotWithShape="1">
          <a:blip r:embed="rId4">
            <a:extLst>
              <a:ext uri="{28A0092B-C50C-407E-A947-70E740481C1C}">
                <a14:useLocalDpi xmlns:a14="http://schemas.microsoft.com/office/drawing/2010/main" val="0"/>
              </a:ext>
            </a:extLst>
          </a:blip>
          <a:srcRect l="8080" r="12393"/>
          <a:stretch/>
        </p:blipFill>
        <p:spPr>
          <a:xfrm>
            <a:off x="9212621" y="1068055"/>
            <a:ext cx="2398259" cy="1989045"/>
          </a:xfrm>
          <a:prstGeom prst="rect">
            <a:avLst/>
          </a:prstGeom>
        </p:spPr>
      </p:pic>
      <p:pic>
        <p:nvPicPr>
          <p:cNvPr id="11" name="Picture 10" descr="ca02_45.jpg">
            <a:extLst>
              <a:ext uri="{FF2B5EF4-FFF2-40B4-BE49-F238E27FC236}">
                <a16:creationId xmlns:a16="http://schemas.microsoft.com/office/drawing/2014/main" id="{76A5749F-BA66-907A-64B9-6FFA0EF13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888" y="3964656"/>
            <a:ext cx="2311312" cy="2193926"/>
          </a:xfrm>
          <a:prstGeom prst="rect">
            <a:avLst/>
          </a:prstGeom>
        </p:spPr>
      </p:pic>
      <p:sp>
        <p:nvSpPr>
          <p:cNvPr id="12" name="TextBox 11">
            <a:extLst>
              <a:ext uri="{FF2B5EF4-FFF2-40B4-BE49-F238E27FC236}">
                <a16:creationId xmlns:a16="http://schemas.microsoft.com/office/drawing/2014/main" id="{74E2AC08-8606-E76A-4068-FFC8F9B74CF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32335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F464-95CE-47C9-CFA1-FBD5E3CC00FA}"/>
              </a:ext>
            </a:extLst>
          </p:cNvPr>
          <p:cNvSpPr>
            <a:spLocks noGrp="1"/>
          </p:cNvSpPr>
          <p:nvPr>
            <p:ph type="title"/>
          </p:nvPr>
        </p:nvSpPr>
        <p:spPr/>
        <p:txBody>
          <a:bodyPr/>
          <a:lstStyle/>
          <a:p>
            <a:r>
              <a:rPr lang="en-US" dirty="0">
                <a:solidFill>
                  <a:schemeClr val="accent1">
                    <a:lumMod val="40000"/>
                    <a:lumOff val="60000"/>
                  </a:schemeClr>
                </a:solidFill>
              </a:rPr>
              <a:t>Patterned Bruises</a:t>
            </a:r>
          </a:p>
        </p:txBody>
      </p:sp>
      <p:sp>
        <p:nvSpPr>
          <p:cNvPr id="3" name="Content Placeholder 2">
            <a:extLst>
              <a:ext uri="{FF2B5EF4-FFF2-40B4-BE49-F238E27FC236}">
                <a16:creationId xmlns:a16="http://schemas.microsoft.com/office/drawing/2014/main" id="{02BA2478-DCEB-3C37-2E62-CBFF1A4CE38A}"/>
              </a:ext>
            </a:extLst>
          </p:cNvPr>
          <p:cNvSpPr>
            <a:spLocks noGrp="1"/>
          </p:cNvSpPr>
          <p:nvPr>
            <p:ph sz="half" idx="1"/>
          </p:nvPr>
        </p:nvSpPr>
        <p:spPr>
          <a:xfrm>
            <a:off x="1066800" y="2103119"/>
            <a:ext cx="4754880" cy="3903397"/>
          </a:xfrm>
        </p:spPr>
        <p:txBody>
          <a:bodyPr>
            <a:noAutofit/>
          </a:bodyPr>
          <a:lstStyle/>
          <a:p>
            <a:r>
              <a:rPr lang="en-US" sz="2000" dirty="0"/>
              <a:t>Loop marks are caused by an implement (</a:t>
            </a:r>
            <a:r>
              <a:rPr lang="en-US" sz="2000" dirty="0" err="1"/>
              <a:t>eg</a:t>
            </a:r>
            <a:r>
              <a:rPr lang="en-US" sz="2000" dirty="0"/>
              <a:t>, belt, rope, extension cord) that is bent double and used to strike the skin.</a:t>
            </a:r>
          </a:p>
          <a:p>
            <a:r>
              <a:rPr lang="en-US" sz="2000" dirty="0"/>
              <a:t>Belt marks can be loops or rectangles depending on the surface that impacts </a:t>
            </a:r>
            <a:br>
              <a:rPr lang="en-US" sz="2000" dirty="0"/>
            </a:br>
            <a:r>
              <a:rPr lang="en-US" sz="2000" dirty="0"/>
              <a:t>the skin.</a:t>
            </a:r>
          </a:p>
          <a:p>
            <a:r>
              <a:rPr lang="en-US" sz="2000" dirty="0"/>
              <a:t>Medical practitioner may not be able to identify the object but can appreciate the presence of a patterned outline.</a:t>
            </a:r>
          </a:p>
          <a:p>
            <a:endParaRPr lang="en-US" sz="2000" dirty="0"/>
          </a:p>
        </p:txBody>
      </p:sp>
      <p:sp>
        <p:nvSpPr>
          <p:cNvPr id="4" name="Content Placeholder 3">
            <a:extLst>
              <a:ext uri="{FF2B5EF4-FFF2-40B4-BE49-F238E27FC236}">
                <a16:creationId xmlns:a16="http://schemas.microsoft.com/office/drawing/2014/main" id="{FE3FD1F3-69A1-B6CB-DAA7-680D5F2EE057}"/>
              </a:ext>
            </a:extLst>
          </p:cNvPr>
          <p:cNvSpPr>
            <a:spLocks noGrp="1"/>
          </p:cNvSpPr>
          <p:nvPr>
            <p:ph sz="half" idx="2"/>
          </p:nvPr>
        </p:nvSpPr>
        <p:spPr>
          <a:xfrm>
            <a:off x="6768947" y="697125"/>
            <a:ext cx="4356253" cy="4646662"/>
          </a:xfrm>
        </p:spPr>
        <p:txBody>
          <a:bodyPr>
            <a:normAutofit lnSpcReduction="10000"/>
          </a:bodyPr>
          <a:lstStyle/>
          <a:p>
            <a:pPr marL="0" indent="0">
              <a:buNone/>
            </a:pPr>
            <a:r>
              <a:rPr lang="en-US" sz="2400" dirty="0"/>
              <a:t>Loop Marks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Belt Marks</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Spatula Marks</a:t>
            </a:r>
          </a:p>
        </p:txBody>
      </p:sp>
      <p:pic>
        <p:nvPicPr>
          <p:cNvPr id="5" name="Picture 4" descr="ca02_54.jpg">
            <a:extLst>
              <a:ext uri="{FF2B5EF4-FFF2-40B4-BE49-F238E27FC236}">
                <a16:creationId xmlns:a16="http://schemas.microsoft.com/office/drawing/2014/main" id="{A4737F98-E36B-2CC7-BC7F-C1DB0DFC5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075" y="4449956"/>
            <a:ext cx="1857965" cy="1896724"/>
          </a:xfrm>
          <a:prstGeom prst="rect">
            <a:avLst/>
          </a:prstGeom>
        </p:spPr>
      </p:pic>
      <p:pic>
        <p:nvPicPr>
          <p:cNvPr id="6" name="Picture 5" descr="ca02_52.jpg">
            <a:extLst>
              <a:ext uri="{FF2B5EF4-FFF2-40B4-BE49-F238E27FC236}">
                <a16:creationId xmlns:a16="http://schemas.microsoft.com/office/drawing/2014/main" id="{EAE231C5-DEB6-6A20-0067-E3BA85A724F4}"/>
              </a:ext>
            </a:extLst>
          </p:cNvPr>
          <p:cNvPicPr>
            <a:picLocks noChangeAspect="1"/>
          </p:cNvPicPr>
          <p:nvPr/>
        </p:nvPicPr>
        <p:blipFill rotWithShape="1">
          <a:blip r:embed="rId3">
            <a:extLst>
              <a:ext uri="{28A0092B-C50C-407E-A947-70E740481C1C}">
                <a14:useLocalDpi xmlns:a14="http://schemas.microsoft.com/office/drawing/2010/main" val="0"/>
              </a:ext>
            </a:extLst>
          </a:blip>
          <a:srcRect l="11201"/>
          <a:stretch/>
        </p:blipFill>
        <p:spPr>
          <a:xfrm>
            <a:off x="8609621" y="2711692"/>
            <a:ext cx="2387484" cy="1803209"/>
          </a:xfrm>
          <a:prstGeom prst="rect">
            <a:avLst/>
          </a:prstGeom>
        </p:spPr>
      </p:pic>
      <p:pic>
        <p:nvPicPr>
          <p:cNvPr id="7" name="Picture 6" descr="ca02_49.jpg">
            <a:extLst>
              <a:ext uri="{FF2B5EF4-FFF2-40B4-BE49-F238E27FC236}">
                <a16:creationId xmlns:a16="http://schemas.microsoft.com/office/drawing/2014/main" id="{37BF335A-7C78-89DA-5EB2-8D45EE406C83}"/>
              </a:ext>
            </a:extLst>
          </p:cNvPr>
          <p:cNvPicPr>
            <a:picLocks noChangeAspect="1"/>
          </p:cNvPicPr>
          <p:nvPr/>
        </p:nvPicPr>
        <p:blipFill rotWithShape="1">
          <a:blip r:embed="rId4">
            <a:extLst>
              <a:ext uri="{28A0092B-C50C-407E-A947-70E740481C1C}">
                <a14:useLocalDpi xmlns:a14="http://schemas.microsoft.com/office/drawing/2010/main" val="0"/>
              </a:ext>
            </a:extLst>
          </a:blip>
          <a:srcRect l="9096" t="14326" r="27727"/>
          <a:stretch/>
        </p:blipFill>
        <p:spPr>
          <a:xfrm>
            <a:off x="8813267" y="710467"/>
            <a:ext cx="1980191" cy="2001225"/>
          </a:xfrm>
          <a:prstGeom prst="rect">
            <a:avLst/>
          </a:prstGeom>
        </p:spPr>
      </p:pic>
      <p:sp>
        <p:nvSpPr>
          <p:cNvPr id="8" name="TextBox 7">
            <a:extLst>
              <a:ext uri="{FF2B5EF4-FFF2-40B4-BE49-F238E27FC236}">
                <a16:creationId xmlns:a16="http://schemas.microsoft.com/office/drawing/2014/main" id="{CE8D356F-B60E-41D8-EFF3-125731B8949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02774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2FD6-F382-208C-8858-53F31A128102}"/>
              </a:ext>
            </a:extLst>
          </p:cNvPr>
          <p:cNvSpPr>
            <a:spLocks noGrp="1"/>
          </p:cNvSpPr>
          <p:nvPr>
            <p:ph type="title"/>
          </p:nvPr>
        </p:nvSpPr>
        <p:spPr/>
        <p:txBody>
          <a:bodyPr>
            <a:normAutofit/>
          </a:bodyPr>
          <a:lstStyle/>
          <a:p>
            <a:r>
              <a:rPr lang="en-US" sz="4000" dirty="0">
                <a:solidFill>
                  <a:schemeClr val="accent1">
                    <a:lumMod val="40000"/>
                    <a:lumOff val="60000"/>
                  </a:schemeClr>
                </a:solidFill>
              </a:rPr>
              <a:t>PA Child Protective Services Law (CPSL)</a:t>
            </a:r>
          </a:p>
        </p:txBody>
      </p:sp>
      <p:sp>
        <p:nvSpPr>
          <p:cNvPr id="3" name="Content Placeholder 2">
            <a:extLst>
              <a:ext uri="{FF2B5EF4-FFF2-40B4-BE49-F238E27FC236}">
                <a16:creationId xmlns:a16="http://schemas.microsoft.com/office/drawing/2014/main" id="{29DD219B-75C2-3500-70BB-685C114BF374}"/>
              </a:ext>
            </a:extLst>
          </p:cNvPr>
          <p:cNvSpPr>
            <a:spLocks noGrp="1"/>
          </p:cNvSpPr>
          <p:nvPr>
            <p:ph idx="1"/>
          </p:nvPr>
        </p:nvSpPr>
        <p:spPr>
          <a:xfrm>
            <a:off x="3344334" y="2043854"/>
            <a:ext cx="5820833" cy="3931920"/>
          </a:xfrm>
        </p:spPr>
        <p:txBody>
          <a:bodyPr>
            <a:normAutofit/>
          </a:bodyPr>
          <a:lstStyle/>
          <a:p>
            <a:r>
              <a:rPr lang="en-US" sz="3600" dirty="0"/>
              <a:t> ChildLine</a:t>
            </a:r>
          </a:p>
          <a:p>
            <a:r>
              <a:rPr lang="en-US" sz="3600" dirty="0"/>
              <a:t> Children and Youth</a:t>
            </a:r>
          </a:p>
          <a:p>
            <a:r>
              <a:rPr lang="en-US" sz="3600" b="1" u="sng" dirty="0">
                <a:solidFill>
                  <a:schemeClr val="tx2"/>
                </a:solidFill>
              </a:rPr>
              <a:t> Mandated Reporting</a:t>
            </a:r>
          </a:p>
        </p:txBody>
      </p:sp>
      <p:sp>
        <p:nvSpPr>
          <p:cNvPr id="4" name="TextBox 3">
            <a:extLst>
              <a:ext uri="{FF2B5EF4-FFF2-40B4-BE49-F238E27FC236}">
                <a16:creationId xmlns:a16="http://schemas.microsoft.com/office/drawing/2014/main" id="{BB35F19B-6194-412C-150A-41DDA8B83A3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270255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6637-42E3-27BF-F8E3-14B5ABE63C40}"/>
              </a:ext>
            </a:extLst>
          </p:cNvPr>
          <p:cNvSpPr>
            <a:spLocks noGrp="1"/>
          </p:cNvSpPr>
          <p:nvPr>
            <p:ph type="title"/>
          </p:nvPr>
        </p:nvSpPr>
        <p:spPr/>
        <p:txBody>
          <a:bodyPr/>
          <a:lstStyle/>
          <a:p>
            <a:r>
              <a:rPr lang="en-US" dirty="0">
                <a:solidFill>
                  <a:schemeClr val="accent1">
                    <a:lumMod val="40000"/>
                    <a:lumOff val="60000"/>
                  </a:schemeClr>
                </a:solidFill>
              </a:rPr>
              <a:t>Pinch Mark</a:t>
            </a:r>
          </a:p>
        </p:txBody>
      </p:sp>
      <p:sp>
        <p:nvSpPr>
          <p:cNvPr id="4" name="Content Placeholder 3">
            <a:extLst>
              <a:ext uri="{FF2B5EF4-FFF2-40B4-BE49-F238E27FC236}">
                <a16:creationId xmlns:a16="http://schemas.microsoft.com/office/drawing/2014/main" id="{28FE8401-6C28-1C82-493C-ECF56C1B7EC5}"/>
              </a:ext>
            </a:extLst>
          </p:cNvPr>
          <p:cNvSpPr>
            <a:spLocks noGrp="1"/>
          </p:cNvSpPr>
          <p:nvPr>
            <p:ph sz="half" idx="2"/>
          </p:nvPr>
        </p:nvSpPr>
        <p:spPr>
          <a:xfrm>
            <a:off x="1069848" y="2074334"/>
            <a:ext cx="5303520" cy="3881964"/>
          </a:xfrm>
        </p:spPr>
        <p:txBody>
          <a:bodyPr>
            <a:normAutofit lnSpcReduction="10000"/>
          </a:bodyPr>
          <a:lstStyle/>
          <a:p>
            <a:pPr lvl="0"/>
            <a:r>
              <a:rPr lang="en-US" sz="2400" dirty="0"/>
              <a:t>Forceful pinching is a form of excessive discipline. </a:t>
            </a:r>
          </a:p>
          <a:p>
            <a:pPr lvl="0"/>
            <a:r>
              <a:rPr lang="en-US" sz="2400" dirty="0"/>
              <a:t>Unrealistic expectations for child development are a risk factor for child physical abuse.</a:t>
            </a:r>
          </a:p>
          <a:p>
            <a:pPr lvl="0"/>
            <a:r>
              <a:rPr lang="en-US" sz="2400" dirty="0"/>
              <a:t>Another area where pinch marks occur are the ears. Looking for bruising of the helix and behind the pinna can be helpful in identifying child physical abuse.</a:t>
            </a:r>
          </a:p>
          <a:p>
            <a:endParaRPr lang="en-US" sz="2400" dirty="0"/>
          </a:p>
          <a:p>
            <a:endParaRPr lang="en-US" sz="2400" dirty="0"/>
          </a:p>
        </p:txBody>
      </p:sp>
      <p:pic>
        <p:nvPicPr>
          <p:cNvPr id="7" name="Content Placeholder 6" descr="ca02_58.jpg">
            <a:extLst>
              <a:ext uri="{FF2B5EF4-FFF2-40B4-BE49-F238E27FC236}">
                <a16:creationId xmlns:a16="http://schemas.microsoft.com/office/drawing/2014/main" id="{796EB747-E233-7D79-6698-6BE0BCE157F4}"/>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6682" r="7822"/>
          <a:stretch/>
        </p:blipFill>
        <p:spPr>
          <a:xfrm>
            <a:off x="6930298" y="2039361"/>
            <a:ext cx="3691924" cy="3200400"/>
          </a:xfrm>
          <a:prstGeom prst="rect">
            <a:avLst/>
          </a:prstGeom>
        </p:spPr>
      </p:pic>
      <p:sp>
        <p:nvSpPr>
          <p:cNvPr id="8" name="TextBox 7">
            <a:extLst>
              <a:ext uri="{FF2B5EF4-FFF2-40B4-BE49-F238E27FC236}">
                <a16:creationId xmlns:a16="http://schemas.microsoft.com/office/drawing/2014/main" id="{B154237B-0ADC-A45C-CB59-1EA9E963B1C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525124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5B50-D046-B147-F693-C76847324B53}"/>
              </a:ext>
            </a:extLst>
          </p:cNvPr>
          <p:cNvSpPr>
            <a:spLocks noGrp="1"/>
          </p:cNvSpPr>
          <p:nvPr>
            <p:ph type="title"/>
          </p:nvPr>
        </p:nvSpPr>
        <p:spPr/>
        <p:txBody>
          <a:bodyPr/>
          <a:lstStyle/>
          <a:p>
            <a:r>
              <a:rPr lang="en-US" dirty="0"/>
              <a:t>Burns</a:t>
            </a:r>
          </a:p>
        </p:txBody>
      </p:sp>
    </p:spTree>
    <p:extLst>
      <p:ext uri="{BB962C8B-B14F-4D97-AF65-F5344CB8AC3E}">
        <p14:creationId xmlns:p14="http://schemas.microsoft.com/office/powerpoint/2010/main" val="3552724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3B41-FBAE-C838-8086-E3C4F30E4EE1}"/>
              </a:ext>
            </a:extLst>
          </p:cNvPr>
          <p:cNvSpPr>
            <a:spLocks noGrp="1"/>
          </p:cNvSpPr>
          <p:nvPr>
            <p:ph type="title"/>
          </p:nvPr>
        </p:nvSpPr>
        <p:spPr/>
        <p:txBody>
          <a:bodyPr/>
          <a:lstStyle/>
          <a:p>
            <a:r>
              <a:rPr lang="en-US" dirty="0">
                <a:solidFill>
                  <a:schemeClr val="accent1">
                    <a:lumMod val="40000"/>
                    <a:lumOff val="60000"/>
                  </a:schemeClr>
                </a:solidFill>
              </a:rPr>
              <a:t>Thermal Burns: Scald, Splash/Spill</a:t>
            </a:r>
          </a:p>
        </p:txBody>
      </p:sp>
      <p:sp>
        <p:nvSpPr>
          <p:cNvPr id="13" name="TextBox 12">
            <a:extLst>
              <a:ext uri="{FF2B5EF4-FFF2-40B4-BE49-F238E27FC236}">
                <a16:creationId xmlns:a16="http://schemas.microsoft.com/office/drawing/2014/main" id="{99CBEFD9-AE95-370E-0BEA-18FC7A942894}"/>
              </a:ext>
            </a:extLst>
          </p:cNvPr>
          <p:cNvSpPr txBox="1"/>
          <p:nvPr/>
        </p:nvSpPr>
        <p:spPr>
          <a:xfrm>
            <a:off x="8145999" y="6098665"/>
            <a:ext cx="3600124" cy="338554"/>
          </a:xfrm>
          <a:prstGeom prst="rect">
            <a:avLst/>
          </a:prstGeom>
          <a:noFill/>
        </p:spPr>
        <p:txBody>
          <a:bodyPr wrap="square" rtlCol="0">
            <a:spAutoFit/>
          </a:bodyPr>
          <a:lstStyle/>
          <a:p>
            <a:pPr algn="r"/>
            <a:r>
              <a:rPr lang="en-US" sz="1600" dirty="0">
                <a:solidFill>
                  <a:schemeClr val="tx2"/>
                </a:solidFill>
              </a:rPr>
              <a:t>Used by permission from AAP</a:t>
            </a:r>
          </a:p>
        </p:txBody>
      </p:sp>
      <p:sp>
        <p:nvSpPr>
          <p:cNvPr id="4" name="Content Placeholder 3">
            <a:extLst>
              <a:ext uri="{FF2B5EF4-FFF2-40B4-BE49-F238E27FC236}">
                <a16:creationId xmlns:a16="http://schemas.microsoft.com/office/drawing/2014/main" id="{B7C9B780-6F0A-D4CF-330E-28EEB02960BF}"/>
              </a:ext>
            </a:extLst>
          </p:cNvPr>
          <p:cNvSpPr>
            <a:spLocks noGrp="1"/>
          </p:cNvSpPr>
          <p:nvPr>
            <p:ph sz="half" idx="1"/>
          </p:nvPr>
        </p:nvSpPr>
        <p:spPr>
          <a:xfrm>
            <a:off x="1066800" y="2103119"/>
            <a:ext cx="4754880" cy="3995545"/>
          </a:xfrm>
        </p:spPr>
        <p:txBody>
          <a:bodyPr>
            <a:normAutofit fontScale="92500" lnSpcReduction="10000"/>
          </a:bodyPr>
          <a:lstStyle/>
          <a:p>
            <a:pPr marL="0" indent="0">
              <a:buNone/>
            </a:pPr>
            <a:r>
              <a:rPr lang="en-US" sz="2400" dirty="0"/>
              <a:t>Child falls into hot cooking liquid.</a:t>
            </a:r>
          </a:p>
          <a:p>
            <a:pPr lvl="0"/>
            <a:r>
              <a:rPr lang="en-US" sz="2400" dirty="0"/>
              <a:t>Toddler with an immersion pattern burn.</a:t>
            </a:r>
          </a:p>
          <a:p>
            <a:pPr lvl="0"/>
            <a:r>
              <a:rPr lang="en-US" sz="2400" dirty="0"/>
              <a:t>Family had taken a recently boiling pot of chicken off of the stove and placed it on the floor.</a:t>
            </a:r>
          </a:p>
          <a:p>
            <a:pPr lvl="0"/>
            <a:r>
              <a:rPr lang="en-US" sz="2400" dirty="0"/>
              <a:t>Child ran in, saw chicken in bottom of pot, and stuck her arm into the boiling water, so it took a second before she pulled her hand out.</a:t>
            </a:r>
          </a:p>
        </p:txBody>
      </p:sp>
      <p:pic>
        <p:nvPicPr>
          <p:cNvPr id="5" name="Picture 4" descr="ca04_08.jpg">
            <a:extLst>
              <a:ext uri="{FF2B5EF4-FFF2-40B4-BE49-F238E27FC236}">
                <a16:creationId xmlns:a16="http://schemas.microsoft.com/office/drawing/2014/main" id="{55C9C8E5-9AA8-FDB0-2BEB-01BC9C807B3C}"/>
              </a:ext>
            </a:extLst>
          </p:cNvPr>
          <p:cNvPicPr>
            <a:picLocks noChangeAspect="1"/>
          </p:cNvPicPr>
          <p:nvPr/>
        </p:nvPicPr>
        <p:blipFill rotWithShape="1">
          <a:blip r:embed="rId2">
            <a:extLst>
              <a:ext uri="{28A0092B-C50C-407E-A947-70E740481C1C}">
                <a14:useLocalDpi xmlns:a14="http://schemas.microsoft.com/office/drawing/2010/main" val="0"/>
              </a:ext>
            </a:extLst>
          </a:blip>
          <a:srcRect l="4474"/>
          <a:stretch/>
        </p:blipFill>
        <p:spPr>
          <a:xfrm>
            <a:off x="6611683" y="2103119"/>
            <a:ext cx="4418448" cy="3469034"/>
          </a:xfrm>
          <a:prstGeom prst="rect">
            <a:avLst/>
          </a:prstGeom>
        </p:spPr>
      </p:pic>
      <p:sp>
        <p:nvSpPr>
          <p:cNvPr id="6" name="TextBox 5">
            <a:extLst>
              <a:ext uri="{FF2B5EF4-FFF2-40B4-BE49-F238E27FC236}">
                <a16:creationId xmlns:a16="http://schemas.microsoft.com/office/drawing/2014/main" id="{CA7D390F-A9A3-FC8B-087D-3F68FEA0FA5B}"/>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811030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A850-BAAB-F365-7BA9-D27BDDBAAC52}"/>
              </a:ext>
            </a:extLst>
          </p:cNvPr>
          <p:cNvSpPr>
            <a:spLocks noGrp="1"/>
          </p:cNvSpPr>
          <p:nvPr>
            <p:ph type="title"/>
          </p:nvPr>
        </p:nvSpPr>
        <p:spPr/>
        <p:txBody>
          <a:bodyPr/>
          <a:lstStyle/>
          <a:p>
            <a:r>
              <a:rPr lang="en-US" dirty="0">
                <a:solidFill>
                  <a:schemeClr val="accent1">
                    <a:lumMod val="40000"/>
                    <a:lumOff val="60000"/>
                  </a:schemeClr>
                </a:solidFill>
              </a:rPr>
              <a:t>Thermal Burns: Scald, Immersion</a:t>
            </a:r>
          </a:p>
        </p:txBody>
      </p:sp>
      <p:sp>
        <p:nvSpPr>
          <p:cNvPr id="3" name="Content Placeholder 2">
            <a:extLst>
              <a:ext uri="{FF2B5EF4-FFF2-40B4-BE49-F238E27FC236}">
                <a16:creationId xmlns:a16="http://schemas.microsoft.com/office/drawing/2014/main" id="{76810231-C3A3-82E2-4FB5-063B2F595711}"/>
              </a:ext>
            </a:extLst>
          </p:cNvPr>
          <p:cNvSpPr>
            <a:spLocks noGrp="1"/>
          </p:cNvSpPr>
          <p:nvPr>
            <p:ph idx="1"/>
          </p:nvPr>
        </p:nvSpPr>
        <p:spPr/>
        <p:txBody>
          <a:bodyPr>
            <a:normAutofit/>
          </a:bodyPr>
          <a:lstStyle/>
          <a:p>
            <a:pPr lvl="0"/>
            <a:r>
              <a:rPr lang="en-US" sz="2400" dirty="0"/>
              <a:t>Child is placed into or enters a hot liquid.</a:t>
            </a:r>
          </a:p>
          <a:p>
            <a:pPr lvl="0"/>
            <a:r>
              <a:rPr lang="en-US" sz="2400" dirty="0"/>
              <a:t>Most commonly water in a sink or bathtub.</a:t>
            </a:r>
          </a:p>
          <a:p>
            <a:pPr lvl="0"/>
            <a:r>
              <a:rPr lang="en-US" sz="2400" dirty="0"/>
              <a:t>Classic patterns of “glove” or “stocking” appearance.</a:t>
            </a:r>
          </a:p>
          <a:p>
            <a:pPr lvl="1"/>
            <a:r>
              <a:rPr lang="en-US" sz="2000" dirty="0"/>
              <a:t>Consistent depth, clear line of demarcation</a:t>
            </a:r>
          </a:p>
          <a:p>
            <a:pPr lvl="0"/>
            <a:r>
              <a:rPr lang="en-US" sz="2400" dirty="0"/>
              <a:t>Also involves lower limbs or perineum/buttocks with doughnut-shaped sparing where buttocks presses up against cool bottom of sink or tub.</a:t>
            </a:r>
          </a:p>
          <a:p>
            <a:pPr lvl="0"/>
            <a:r>
              <a:rPr lang="en-US" sz="2400" dirty="0"/>
              <a:t>Skinfold sparing where child was flexed during event.</a:t>
            </a:r>
          </a:p>
        </p:txBody>
      </p:sp>
      <p:sp>
        <p:nvSpPr>
          <p:cNvPr id="4" name="TextBox 3">
            <a:extLst>
              <a:ext uri="{FF2B5EF4-FFF2-40B4-BE49-F238E27FC236}">
                <a16:creationId xmlns:a16="http://schemas.microsoft.com/office/drawing/2014/main" id="{3E6AFDD7-CE62-DA2C-DD01-BB488468152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2292920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644B-7F9B-9A65-FA3C-916176CB3A35}"/>
              </a:ext>
            </a:extLst>
          </p:cNvPr>
          <p:cNvSpPr>
            <a:spLocks noGrp="1"/>
          </p:cNvSpPr>
          <p:nvPr>
            <p:ph type="title"/>
          </p:nvPr>
        </p:nvSpPr>
        <p:spPr>
          <a:xfrm>
            <a:off x="1066800" y="642593"/>
            <a:ext cx="10058400" cy="2168339"/>
          </a:xfrm>
        </p:spPr>
        <p:txBody>
          <a:bodyPr>
            <a:normAutofit fontScale="90000"/>
          </a:bodyPr>
          <a:lstStyle/>
          <a:p>
            <a:pPr algn="ctr"/>
            <a:r>
              <a:rPr lang="en-US" dirty="0"/>
              <a:t>Immersion burns located perineum, buttocks and extremities very concerning for abuse</a:t>
            </a:r>
          </a:p>
        </p:txBody>
      </p:sp>
      <p:pic>
        <p:nvPicPr>
          <p:cNvPr id="4" name="Content Placeholder 3">
            <a:extLst>
              <a:ext uri="{FF2B5EF4-FFF2-40B4-BE49-F238E27FC236}">
                <a16:creationId xmlns:a16="http://schemas.microsoft.com/office/drawing/2014/main" id="{74451A37-EFFE-80EC-7819-A74AAC76DEEA}"/>
              </a:ext>
            </a:extLst>
          </p:cNvPr>
          <p:cNvPicPr>
            <a:picLocks noGrp="1" noChangeAspect="1"/>
          </p:cNvPicPr>
          <p:nvPr>
            <p:ph idx="1"/>
          </p:nvPr>
        </p:nvPicPr>
        <p:blipFill>
          <a:blip r:embed="rId2"/>
          <a:stretch>
            <a:fillRect/>
          </a:stretch>
        </p:blipFill>
        <p:spPr>
          <a:xfrm>
            <a:off x="3714750" y="2945606"/>
            <a:ext cx="4762500" cy="2247900"/>
          </a:xfrm>
          <a:prstGeom prst="rect">
            <a:avLst/>
          </a:prstGeom>
        </p:spPr>
      </p:pic>
      <p:sp>
        <p:nvSpPr>
          <p:cNvPr id="3" name="TextBox 2">
            <a:extLst>
              <a:ext uri="{FF2B5EF4-FFF2-40B4-BE49-F238E27FC236}">
                <a16:creationId xmlns:a16="http://schemas.microsoft.com/office/drawing/2014/main" id="{1EEF66F7-1F1E-7480-4250-7C66873D317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318815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C4BF-179B-B132-40C3-F84A6BB7B840}"/>
              </a:ext>
            </a:extLst>
          </p:cNvPr>
          <p:cNvSpPr>
            <a:spLocks noGrp="1"/>
          </p:cNvSpPr>
          <p:nvPr>
            <p:ph type="title"/>
          </p:nvPr>
        </p:nvSpPr>
        <p:spPr/>
        <p:txBody>
          <a:bodyPr/>
          <a:lstStyle/>
          <a:p>
            <a:r>
              <a:rPr lang="en-US">
                <a:solidFill>
                  <a:schemeClr val="accent1">
                    <a:lumMod val="40000"/>
                    <a:lumOff val="60000"/>
                  </a:schemeClr>
                </a:solidFill>
              </a:rPr>
              <a:t>Thermal Burns: Contact</a:t>
            </a:r>
            <a:endParaRPr lang="en-US" dirty="0">
              <a:solidFill>
                <a:schemeClr val="accent1">
                  <a:lumMod val="40000"/>
                  <a:lumOff val="60000"/>
                </a:schemeClr>
              </a:solidFill>
            </a:endParaRPr>
          </a:p>
        </p:txBody>
      </p:sp>
      <p:pic>
        <p:nvPicPr>
          <p:cNvPr id="6" name="Picture 5">
            <a:extLst>
              <a:ext uri="{FF2B5EF4-FFF2-40B4-BE49-F238E27FC236}">
                <a16:creationId xmlns:a16="http://schemas.microsoft.com/office/drawing/2014/main" id="{9FF87A73-7AE9-5446-9BC9-382E365C1DC5}"/>
              </a:ext>
            </a:extLst>
          </p:cNvPr>
          <p:cNvPicPr>
            <a:picLocks noChangeAspect="1"/>
          </p:cNvPicPr>
          <p:nvPr/>
        </p:nvPicPr>
        <p:blipFill rotWithShape="1">
          <a:blip r:embed="rId2"/>
          <a:srcRect l="41180" t="48692" r="48681" b="34815"/>
          <a:stretch/>
        </p:blipFill>
        <p:spPr>
          <a:xfrm rot="16200000">
            <a:off x="7776371" y="1949661"/>
            <a:ext cx="2024034" cy="1852133"/>
          </a:xfrm>
          <a:prstGeom prst="rect">
            <a:avLst/>
          </a:prstGeom>
        </p:spPr>
      </p:pic>
      <p:pic>
        <p:nvPicPr>
          <p:cNvPr id="7" name="Picture 6">
            <a:extLst>
              <a:ext uri="{FF2B5EF4-FFF2-40B4-BE49-F238E27FC236}">
                <a16:creationId xmlns:a16="http://schemas.microsoft.com/office/drawing/2014/main" id="{0CCF00B7-0C41-C1FD-0283-48ECCA88E8A5}"/>
              </a:ext>
            </a:extLst>
          </p:cNvPr>
          <p:cNvPicPr>
            <a:picLocks noChangeAspect="1"/>
          </p:cNvPicPr>
          <p:nvPr/>
        </p:nvPicPr>
        <p:blipFill rotWithShape="1">
          <a:blip r:embed="rId2"/>
          <a:srcRect l="40698" t="29957" r="49163" b="52883"/>
          <a:stretch/>
        </p:blipFill>
        <p:spPr>
          <a:xfrm rot="16200000">
            <a:off x="9668247" y="688802"/>
            <a:ext cx="1927513" cy="1835098"/>
          </a:xfrm>
          <a:prstGeom prst="rect">
            <a:avLst/>
          </a:prstGeom>
        </p:spPr>
      </p:pic>
      <p:sp>
        <p:nvSpPr>
          <p:cNvPr id="3" name="Content Placeholder 2">
            <a:extLst>
              <a:ext uri="{FF2B5EF4-FFF2-40B4-BE49-F238E27FC236}">
                <a16:creationId xmlns:a16="http://schemas.microsoft.com/office/drawing/2014/main" id="{A515F5D7-C601-834D-EE70-5AFA5DB14909}"/>
              </a:ext>
            </a:extLst>
          </p:cNvPr>
          <p:cNvSpPr>
            <a:spLocks noGrp="1"/>
          </p:cNvSpPr>
          <p:nvPr>
            <p:ph idx="1"/>
          </p:nvPr>
        </p:nvSpPr>
        <p:spPr>
          <a:xfrm>
            <a:off x="1066800" y="1910173"/>
            <a:ext cx="6214844" cy="3931920"/>
          </a:xfrm>
        </p:spPr>
        <p:txBody>
          <a:bodyPr>
            <a:noAutofit/>
          </a:bodyPr>
          <a:lstStyle/>
          <a:p>
            <a:pPr lvl="0"/>
            <a:r>
              <a:rPr lang="en-US" sz="1600"/>
              <a:t>Possible objects</a:t>
            </a:r>
          </a:p>
          <a:p>
            <a:pPr lvl="1"/>
            <a:r>
              <a:rPr lang="en-US"/>
              <a:t>Iron, curling iron, hair straighteners</a:t>
            </a:r>
          </a:p>
          <a:p>
            <a:pPr lvl="1"/>
            <a:r>
              <a:rPr lang="en-US"/>
              <a:t>Cigarette burns: circular, approximately 1 cm in diameter</a:t>
            </a:r>
          </a:p>
          <a:p>
            <a:pPr lvl="2"/>
            <a:r>
              <a:rPr lang="en-US" sz="1600"/>
              <a:t>Can be confused with impetigo.</a:t>
            </a:r>
          </a:p>
          <a:p>
            <a:pPr lvl="2"/>
            <a:r>
              <a:rPr lang="en-US" sz="1600"/>
              <a:t>Impetigo lesions heal without scarring, usually have scaling around lesion; culture of lesion reveals causative organism.</a:t>
            </a:r>
          </a:p>
          <a:p>
            <a:pPr lvl="1"/>
            <a:r>
              <a:rPr lang="en-US"/>
              <a:t>Car seat</a:t>
            </a:r>
          </a:p>
          <a:p>
            <a:pPr lvl="0"/>
            <a:r>
              <a:rPr lang="en-US" sz="1600"/>
              <a:t>In toddlers, usually occurs on palm of hand</a:t>
            </a:r>
          </a:p>
          <a:p>
            <a:pPr lvl="0"/>
            <a:r>
              <a:rPr lang="en-US" sz="1600"/>
              <a:t>Concerning for abusive burn</a:t>
            </a:r>
          </a:p>
          <a:p>
            <a:pPr lvl="1"/>
            <a:r>
              <a:rPr lang="en-US"/>
              <a:t>Full-thickness burn</a:t>
            </a:r>
          </a:p>
          <a:p>
            <a:pPr lvl="1"/>
            <a:r>
              <a:rPr lang="en-US"/>
              <a:t>Affects back or neck</a:t>
            </a:r>
          </a:p>
          <a:p>
            <a:pPr lvl="1"/>
            <a:r>
              <a:rPr lang="en-US"/>
              <a:t>Clear edges of demarcation</a:t>
            </a:r>
          </a:p>
          <a:p>
            <a:endParaRPr lang="en-US" sz="1600" dirty="0"/>
          </a:p>
        </p:txBody>
      </p:sp>
      <p:pic>
        <p:nvPicPr>
          <p:cNvPr id="4" name="Picture 3">
            <a:extLst>
              <a:ext uri="{FF2B5EF4-FFF2-40B4-BE49-F238E27FC236}">
                <a16:creationId xmlns:a16="http://schemas.microsoft.com/office/drawing/2014/main" id="{CC3D64D7-2D2F-702B-ADDE-4F5EF3D994F5}"/>
              </a:ext>
            </a:extLst>
          </p:cNvPr>
          <p:cNvPicPr>
            <a:picLocks noChangeAspect="1"/>
          </p:cNvPicPr>
          <p:nvPr/>
        </p:nvPicPr>
        <p:blipFill rotWithShape="1">
          <a:blip r:embed="rId3">
            <a:extLst>
              <a:ext uri="{28A0092B-C50C-407E-A947-70E740481C1C}">
                <a14:useLocalDpi xmlns:a14="http://schemas.microsoft.com/office/drawing/2010/main" val="0"/>
              </a:ext>
            </a:extLst>
          </a:blip>
          <a:srcRect t="14941" b="4637"/>
          <a:stretch/>
        </p:blipFill>
        <p:spPr>
          <a:xfrm>
            <a:off x="9714454" y="3047020"/>
            <a:ext cx="1835099" cy="2238741"/>
          </a:xfrm>
          <a:prstGeom prst="rect">
            <a:avLst/>
          </a:prstGeom>
        </p:spPr>
      </p:pic>
      <p:pic>
        <p:nvPicPr>
          <p:cNvPr id="5" name="Picture 4" descr="ca04_29.jpg">
            <a:extLst>
              <a:ext uri="{FF2B5EF4-FFF2-40B4-BE49-F238E27FC236}">
                <a16:creationId xmlns:a16="http://schemas.microsoft.com/office/drawing/2014/main" id="{E508B9D9-737B-A74C-7C2F-0188E8C28345}"/>
              </a:ext>
            </a:extLst>
          </p:cNvPr>
          <p:cNvPicPr>
            <a:picLocks noChangeAspect="1"/>
          </p:cNvPicPr>
          <p:nvPr/>
        </p:nvPicPr>
        <p:blipFill rotWithShape="1">
          <a:blip r:embed="rId4">
            <a:extLst>
              <a:ext uri="{28A0092B-C50C-407E-A947-70E740481C1C}">
                <a14:useLocalDpi xmlns:a14="http://schemas.microsoft.com/office/drawing/2010/main" val="0"/>
              </a:ext>
            </a:extLst>
          </a:blip>
          <a:srcRect t="1679" b="669"/>
          <a:stretch/>
        </p:blipFill>
        <p:spPr>
          <a:xfrm rot="5400000">
            <a:off x="7719574" y="4405924"/>
            <a:ext cx="2175689" cy="1814068"/>
          </a:xfrm>
          <a:prstGeom prst="rect">
            <a:avLst/>
          </a:prstGeom>
        </p:spPr>
      </p:pic>
      <p:sp>
        <p:nvSpPr>
          <p:cNvPr id="9" name="TextBox 8">
            <a:extLst>
              <a:ext uri="{FF2B5EF4-FFF2-40B4-BE49-F238E27FC236}">
                <a16:creationId xmlns:a16="http://schemas.microsoft.com/office/drawing/2014/main" id="{F93EF00B-B3D5-9F4C-A938-FB4E9AC6339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153575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0DC1-11A7-6D06-2E9C-F8A0D5835EE6}"/>
              </a:ext>
            </a:extLst>
          </p:cNvPr>
          <p:cNvSpPr>
            <a:spLocks noGrp="1"/>
          </p:cNvSpPr>
          <p:nvPr>
            <p:ph type="title"/>
          </p:nvPr>
        </p:nvSpPr>
        <p:spPr/>
        <p:txBody>
          <a:bodyPr/>
          <a:lstStyle/>
          <a:p>
            <a:r>
              <a:rPr lang="en-US" dirty="0">
                <a:solidFill>
                  <a:schemeClr val="accent1">
                    <a:lumMod val="40000"/>
                    <a:lumOff val="60000"/>
                  </a:schemeClr>
                </a:solidFill>
              </a:rPr>
              <a:t>Chemical Burns    Electrical Burns</a:t>
            </a:r>
          </a:p>
        </p:txBody>
      </p:sp>
      <p:sp>
        <p:nvSpPr>
          <p:cNvPr id="3" name="Content Placeholder 2">
            <a:extLst>
              <a:ext uri="{FF2B5EF4-FFF2-40B4-BE49-F238E27FC236}">
                <a16:creationId xmlns:a16="http://schemas.microsoft.com/office/drawing/2014/main" id="{855831E6-4BB2-292A-8ECF-4C35DAEC912A}"/>
              </a:ext>
            </a:extLst>
          </p:cNvPr>
          <p:cNvSpPr>
            <a:spLocks noGrp="1"/>
          </p:cNvSpPr>
          <p:nvPr>
            <p:ph sz="half" idx="1"/>
          </p:nvPr>
        </p:nvSpPr>
        <p:spPr>
          <a:xfrm>
            <a:off x="1066801" y="1755818"/>
            <a:ext cx="5233332" cy="4465460"/>
          </a:xfrm>
        </p:spPr>
        <p:txBody>
          <a:bodyPr>
            <a:normAutofit fontScale="92500" lnSpcReduction="20000"/>
          </a:bodyPr>
          <a:lstStyle/>
          <a:p>
            <a:pPr lvl="0"/>
            <a:r>
              <a:rPr lang="en-US" dirty="0"/>
              <a:t>Mechanism: direct chemical reactions with tissues</a:t>
            </a:r>
          </a:p>
          <a:p>
            <a:r>
              <a:rPr lang="en-US" dirty="0"/>
              <a:t>Common non-abusive mechanism: exploratory tasting</a:t>
            </a:r>
          </a:p>
          <a:p>
            <a:pPr lvl="0"/>
            <a:r>
              <a:rPr lang="en-US" dirty="0"/>
              <a:t>Acid</a:t>
            </a:r>
          </a:p>
          <a:p>
            <a:pPr lvl="1"/>
            <a:r>
              <a:rPr lang="en-US" dirty="0"/>
              <a:t>Cause coagulative necrosis, which limits depth of injury</a:t>
            </a:r>
          </a:p>
          <a:p>
            <a:pPr lvl="1"/>
            <a:r>
              <a:rPr lang="en-US" dirty="0"/>
              <a:t>Common examples: drain cleaners (sulfuric and hydrochloric acid), car batteries (sulfuric acid)</a:t>
            </a:r>
          </a:p>
          <a:p>
            <a:pPr lvl="0"/>
            <a:r>
              <a:rPr lang="en-US" dirty="0"/>
              <a:t>Alkaline </a:t>
            </a:r>
          </a:p>
          <a:p>
            <a:pPr lvl="1"/>
            <a:r>
              <a:rPr lang="en-US" dirty="0"/>
              <a:t>Cause liquefactive necrosis, which causes deeper penetration of injury</a:t>
            </a:r>
          </a:p>
          <a:p>
            <a:pPr lvl="2"/>
            <a:r>
              <a:rPr lang="en-US" dirty="0"/>
              <a:t>Can increase likelihood of gastrointestinal perforation</a:t>
            </a:r>
          </a:p>
          <a:p>
            <a:pPr lvl="1"/>
            <a:r>
              <a:rPr lang="en-US" dirty="0"/>
              <a:t>Common examples: lye (sodium hydroxide), oven and drain cleaners (sodium and potassium hydroxide)</a:t>
            </a:r>
          </a:p>
          <a:p>
            <a:pPr lvl="0"/>
            <a:r>
              <a:rPr lang="en-US" dirty="0"/>
              <a:t>Bleach</a:t>
            </a:r>
          </a:p>
          <a:p>
            <a:pPr lvl="1"/>
            <a:r>
              <a:rPr lang="en-US" dirty="0"/>
              <a:t>Can have distinct red-brown discoloration</a:t>
            </a:r>
          </a:p>
          <a:p>
            <a:endParaRPr lang="en-US" dirty="0"/>
          </a:p>
        </p:txBody>
      </p:sp>
      <p:sp>
        <p:nvSpPr>
          <p:cNvPr id="4" name="Content Placeholder 3">
            <a:extLst>
              <a:ext uri="{FF2B5EF4-FFF2-40B4-BE49-F238E27FC236}">
                <a16:creationId xmlns:a16="http://schemas.microsoft.com/office/drawing/2014/main" id="{DD902AE3-2298-9273-8568-AC597DD1C8BD}"/>
              </a:ext>
            </a:extLst>
          </p:cNvPr>
          <p:cNvSpPr>
            <a:spLocks noGrp="1"/>
          </p:cNvSpPr>
          <p:nvPr>
            <p:ph sz="half" idx="2"/>
          </p:nvPr>
        </p:nvSpPr>
        <p:spPr>
          <a:xfrm>
            <a:off x="6370319" y="1755818"/>
            <a:ext cx="5391045" cy="4112286"/>
          </a:xfrm>
        </p:spPr>
        <p:txBody>
          <a:bodyPr>
            <a:normAutofit fontScale="92500" lnSpcReduction="20000"/>
          </a:bodyPr>
          <a:lstStyle/>
          <a:p>
            <a:pPr lvl="0"/>
            <a:r>
              <a:rPr lang="en-US" dirty="0"/>
              <a:t>Account for 3%–9% of admissions to burn centers.</a:t>
            </a:r>
          </a:p>
          <a:p>
            <a:pPr lvl="0"/>
            <a:r>
              <a:rPr lang="en-US" dirty="0"/>
              <a:t>Types</a:t>
            </a:r>
          </a:p>
          <a:p>
            <a:pPr lvl="1"/>
            <a:r>
              <a:rPr lang="en-US" dirty="0"/>
              <a:t>Low voltage (&lt;1,000 V), </a:t>
            </a:r>
            <a:r>
              <a:rPr lang="en-US" dirty="0" err="1"/>
              <a:t>eg</a:t>
            </a:r>
            <a:r>
              <a:rPr lang="en-US" dirty="0"/>
              <a:t>, biting electrical cord</a:t>
            </a:r>
          </a:p>
          <a:p>
            <a:pPr lvl="1"/>
            <a:r>
              <a:rPr lang="en-US" dirty="0"/>
              <a:t>High voltage (&gt;1,000 V), </a:t>
            </a:r>
            <a:r>
              <a:rPr lang="en-US" dirty="0" err="1"/>
              <a:t>eg</a:t>
            </a:r>
            <a:r>
              <a:rPr lang="en-US" dirty="0"/>
              <a:t>, power lines, lightning strikes</a:t>
            </a:r>
          </a:p>
          <a:p>
            <a:pPr lvl="0"/>
            <a:r>
              <a:rPr lang="en-US" dirty="0"/>
              <a:t>Visible areas usually only show a small portion of the tissue destruction.</a:t>
            </a:r>
          </a:p>
          <a:p>
            <a:pPr lvl="0"/>
            <a:r>
              <a:rPr lang="en-US" dirty="0"/>
              <a:t>Multiple serious morbidities</a:t>
            </a:r>
          </a:p>
          <a:p>
            <a:pPr lvl="1"/>
            <a:r>
              <a:rPr lang="en-US" dirty="0"/>
              <a:t>Contractures of oral commissures</a:t>
            </a:r>
          </a:p>
          <a:p>
            <a:pPr lvl="1"/>
            <a:r>
              <a:rPr lang="en-US" dirty="0"/>
              <a:t>Permanent defects</a:t>
            </a:r>
          </a:p>
          <a:p>
            <a:pPr lvl="1"/>
            <a:r>
              <a:rPr lang="en-US" dirty="0"/>
              <a:t>Compartment syndrome, possibly leading to amputations</a:t>
            </a:r>
          </a:p>
          <a:p>
            <a:pPr lvl="1"/>
            <a:r>
              <a:rPr lang="en-US" dirty="0"/>
              <a:t>Cardiac arrhythmias, possibly leading to cardiac arrest</a:t>
            </a:r>
          </a:p>
          <a:p>
            <a:endParaRPr lang="en-US" dirty="0"/>
          </a:p>
          <a:p>
            <a:endParaRPr lang="en-US" dirty="0"/>
          </a:p>
        </p:txBody>
      </p:sp>
      <p:sp>
        <p:nvSpPr>
          <p:cNvPr id="5" name="TextBox 4">
            <a:extLst>
              <a:ext uri="{FF2B5EF4-FFF2-40B4-BE49-F238E27FC236}">
                <a16:creationId xmlns:a16="http://schemas.microsoft.com/office/drawing/2014/main" id="{355F7D22-77D2-28F3-9DD3-1680C987D9BF}"/>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17439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5749-2F24-E2A6-D556-81F061A23BA4}"/>
              </a:ext>
            </a:extLst>
          </p:cNvPr>
          <p:cNvSpPr>
            <a:spLocks noGrp="1"/>
          </p:cNvSpPr>
          <p:nvPr>
            <p:ph type="title"/>
          </p:nvPr>
        </p:nvSpPr>
        <p:spPr/>
        <p:txBody>
          <a:bodyPr/>
          <a:lstStyle/>
          <a:p>
            <a:r>
              <a:rPr lang="en-US" dirty="0">
                <a:solidFill>
                  <a:schemeClr val="accent1">
                    <a:lumMod val="40000"/>
                    <a:lumOff val="60000"/>
                  </a:schemeClr>
                </a:solidFill>
              </a:rPr>
              <a:t>Red Flags in Inflicted Burns</a:t>
            </a:r>
          </a:p>
        </p:txBody>
      </p:sp>
      <p:sp>
        <p:nvSpPr>
          <p:cNvPr id="3" name="Content Placeholder 2">
            <a:extLst>
              <a:ext uri="{FF2B5EF4-FFF2-40B4-BE49-F238E27FC236}">
                <a16:creationId xmlns:a16="http://schemas.microsoft.com/office/drawing/2014/main" id="{942D53AA-557E-654D-11E3-3D07A91506AD}"/>
              </a:ext>
            </a:extLst>
          </p:cNvPr>
          <p:cNvSpPr>
            <a:spLocks noGrp="1"/>
          </p:cNvSpPr>
          <p:nvPr>
            <p:ph idx="1"/>
          </p:nvPr>
        </p:nvSpPr>
        <p:spPr>
          <a:xfrm>
            <a:off x="1066800" y="2103119"/>
            <a:ext cx="5485002" cy="4188623"/>
          </a:xfrm>
        </p:spPr>
        <p:txBody>
          <a:bodyPr>
            <a:normAutofit/>
          </a:bodyPr>
          <a:lstStyle/>
          <a:p>
            <a:pPr lvl="0"/>
            <a:r>
              <a:rPr lang="en-US" sz="2000" dirty="0"/>
              <a:t>Inconsistent history</a:t>
            </a:r>
          </a:p>
          <a:p>
            <a:pPr lvl="1"/>
            <a:r>
              <a:rPr lang="en-US" sz="2000" dirty="0"/>
              <a:t>Changing history</a:t>
            </a:r>
          </a:p>
          <a:p>
            <a:pPr lvl="1"/>
            <a:r>
              <a:rPr lang="en-US" sz="2000" dirty="0"/>
              <a:t>Incompatible with developmental level</a:t>
            </a:r>
          </a:p>
          <a:p>
            <a:pPr lvl="0"/>
            <a:r>
              <a:rPr lang="en-US" sz="2000" dirty="0"/>
              <a:t>“Magical” burn—appeared one day</a:t>
            </a:r>
          </a:p>
          <a:p>
            <a:pPr lvl="0"/>
            <a:r>
              <a:rPr lang="en-US" sz="2000" dirty="0"/>
              <a:t>Young age of child (&lt;5 years)</a:t>
            </a:r>
          </a:p>
          <a:p>
            <a:pPr lvl="0"/>
            <a:r>
              <a:rPr lang="en-US" sz="2000" dirty="0"/>
              <a:t>Pattern burn</a:t>
            </a:r>
          </a:p>
          <a:p>
            <a:pPr lvl="1"/>
            <a:r>
              <a:rPr lang="en-US" sz="2000" dirty="0"/>
              <a:t>Symmetric distribution</a:t>
            </a:r>
          </a:p>
          <a:p>
            <a:pPr lvl="1"/>
            <a:r>
              <a:rPr lang="en-US" sz="2000" dirty="0"/>
              <a:t>Immersion</a:t>
            </a:r>
          </a:p>
          <a:p>
            <a:pPr lvl="1"/>
            <a:r>
              <a:rPr lang="en-US" sz="2000" dirty="0"/>
              <a:t>Multiple burns</a:t>
            </a:r>
          </a:p>
          <a:p>
            <a:pPr lvl="1"/>
            <a:r>
              <a:rPr lang="en-US" sz="2000" dirty="0"/>
              <a:t>Genital burns</a:t>
            </a:r>
          </a:p>
          <a:p>
            <a:pPr lvl="1"/>
            <a:endParaRPr lang="en-US" sz="2000" dirty="0"/>
          </a:p>
        </p:txBody>
      </p:sp>
      <p:sp>
        <p:nvSpPr>
          <p:cNvPr id="4" name="Content Placeholder 2">
            <a:extLst>
              <a:ext uri="{FF2B5EF4-FFF2-40B4-BE49-F238E27FC236}">
                <a16:creationId xmlns:a16="http://schemas.microsoft.com/office/drawing/2014/main" id="{F97D8AD9-6E74-325F-F6AF-1DC0451F0AB4}"/>
              </a:ext>
            </a:extLst>
          </p:cNvPr>
          <p:cNvSpPr txBox="1">
            <a:spLocks/>
          </p:cNvSpPr>
          <p:nvPr/>
        </p:nvSpPr>
        <p:spPr>
          <a:xfrm>
            <a:off x="6437152" y="2103119"/>
            <a:ext cx="5122877" cy="418862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lvl="0"/>
            <a:r>
              <a:rPr lang="en-US" sz="2000" dirty="0"/>
              <a:t>Deeper or large surface area burn</a:t>
            </a:r>
          </a:p>
          <a:p>
            <a:pPr lvl="0"/>
            <a:r>
              <a:rPr lang="en-US" sz="2000" dirty="0"/>
              <a:t>Difficult developmental milestones</a:t>
            </a:r>
          </a:p>
          <a:p>
            <a:pPr lvl="0"/>
            <a:r>
              <a:rPr lang="en-US" sz="2000" dirty="0"/>
              <a:t>Toileting accidents during toilet training</a:t>
            </a:r>
          </a:p>
          <a:p>
            <a:pPr lvl="0"/>
            <a:r>
              <a:rPr lang="en-US" sz="2000" dirty="0"/>
              <a:t>Other suspicious injuries</a:t>
            </a:r>
          </a:p>
          <a:p>
            <a:pPr lvl="1"/>
            <a:r>
              <a:rPr lang="en-US" sz="1800" dirty="0"/>
              <a:t>Bruising</a:t>
            </a:r>
          </a:p>
          <a:p>
            <a:pPr lvl="1"/>
            <a:r>
              <a:rPr lang="en-US" sz="1800" dirty="0"/>
              <a:t>Fractures</a:t>
            </a:r>
          </a:p>
          <a:p>
            <a:pPr lvl="0"/>
            <a:r>
              <a:rPr lang="en-US" sz="2000" dirty="0"/>
              <a:t>Delay in seeking care</a:t>
            </a:r>
          </a:p>
          <a:p>
            <a:pPr lvl="1"/>
            <a:r>
              <a:rPr lang="en-US" sz="1800" dirty="0"/>
              <a:t>Unacceptable vs acceptable</a:t>
            </a:r>
          </a:p>
        </p:txBody>
      </p:sp>
      <p:sp>
        <p:nvSpPr>
          <p:cNvPr id="5" name="TextBox 4">
            <a:extLst>
              <a:ext uri="{FF2B5EF4-FFF2-40B4-BE49-F238E27FC236}">
                <a16:creationId xmlns:a16="http://schemas.microsoft.com/office/drawing/2014/main" id="{026472C6-80AC-2F29-DE68-EE60DCCD237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553373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573C-6252-6945-7864-CF645EF162F4}"/>
              </a:ext>
            </a:extLst>
          </p:cNvPr>
          <p:cNvSpPr>
            <a:spLocks noGrp="1"/>
          </p:cNvSpPr>
          <p:nvPr>
            <p:ph type="title"/>
          </p:nvPr>
        </p:nvSpPr>
        <p:spPr/>
        <p:txBody>
          <a:bodyPr/>
          <a:lstStyle/>
          <a:p>
            <a:r>
              <a:rPr lang="en-US" dirty="0">
                <a:solidFill>
                  <a:schemeClr val="accent1">
                    <a:lumMod val="40000"/>
                    <a:lumOff val="60000"/>
                  </a:schemeClr>
                </a:solidFill>
              </a:rPr>
              <a:t>Non-abuse or Abuse?</a:t>
            </a:r>
          </a:p>
        </p:txBody>
      </p:sp>
      <p:sp>
        <p:nvSpPr>
          <p:cNvPr id="3" name="Content Placeholder 2">
            <a:extLst>
              <a:ext uri="{FF2B5EF4-FFF2-40B4-BE49-F238E27FC236}">
                <a16:creationId xmlns:a16="http://schemas.microsoft.com/office/drawing/2014/main" id="{B3D75425-124C-3052-CBE1-53BA95DFF457}"/>
              </a:ext>
            </a:extLst>
          </p:cNvPr>
          <p:cNvSpPr>
            <a:spLocks noGrp="1"/>
          </p:cNvSpPr>
          <p:nvPr>
            <p:ph sz="half" idx="1"/>
          </p:nvPr>
        </p:nvSpPr>
        <p:spPr/>
        <p:txBody>
          <a:bodyPr>
            <a:normAutofit fontScale="92500" lnSpcReduction="10000"/>
          </a:bodyPr>
          <a:lstStyle/>
          <a:p>
            <a:pPr lvl="0"/>
            <a:r>
              <a:rPr lang="en-US" sz="2000" dirty="0"/>
              <a:t>It has been estimated that burns from neglect compared with intentional burns occur at </a:t>
            </a:r>
            <a:br>
              <a:rPr lang="en-US" sz="2000" dirty="0"/>
            </a:br>
            <a:r>
              <a:rPr lang="en-US" sz="2000" dirty="0"/>
              <a:t>rate of 9:1 (Maguire 2010).</a:t>
            </a:r>
          </a:p>
          <a:p>
            <a:pPr lvl="0"/>
            <a:r>
              <a:rPr lang="en-US" sz="2000" dirty="0"/>
              <a:t>Can the child climb into the bathtub?</a:t>
            </a:r>
          </a:p>
          <a:p>
            <a:pPr lvl="1"/>
            <a:r>
              <a:rPr lang="en-US" sz="2000" dirty="0"/>
              <a:t>Allasio and Fischer (2005) studied a group of 176 infants and children, aged 10–18 months.</a:t>
            </a:r>
          </a:p>
          <a:p>
            <a:pPr lvl="1"/>
            <a:r>
              <a:rPr lang="en-US" sz="2000" dirty="0"/>
              <a:t>35% of the infants/children could climb into the bathtub.</a:t>
            </a:r>
          </a:p>
        </p:txBody>
      </p:sp>
      <p:sp>
        <p:nvSpPr>
          <p:cNvPr id="4" name="Content Placeholder 3">
            <a:extLst>
              <a:ext uri="{FF2B5EF4-FFF2-40B4-BE49-F238E27FC236}">
                <a16:creationId xmlns:a16="http://schemas.microsoft.com/office/drawing/2014/main" id="{A699C9E0-F9D9-3565-80BD-ACAA8DAFFEDE}"/>
              </a:ext>
            </a:extLst>
          </p:cNvPr>
          <p:cNvSpPr>
            <a:spLocks noGrp="1"/>
          </p:cNvSpPr>
          <p:nvPr>
            <p:ph sz="half" idx="2"/>
          </p:nvPr>
        </p:nvSpPr>
        <p:spPr/>
        <p:txBody>
          <a:bodyPr>
            <a:normAutofit fontScale="92500" lnSpcReduction="10000"/>
          </a:bodyPr>
          <a:lstStyle/>
          <a:p>
            <a:pPr lvl="0"/>
            <a:r>
              <a:rPr lang="en-US" sz="2400" dirty="0"/>
              <a:t>How long does it take to cause a full-thickness burn?</a:t>
            </a:r>
          </a:p>
          <a:p>
            <a:pPr lvl="1"/>
            <a:r>
              <a:rPr lang="en-US" sz="2000" dirty="0"/>
              <a:t>Moritz and Henriques (1947) studied time to cause </a:t>
            </a:r>
            <a:br>
              <a:rPr lang="en-US" sz="2000" dirty="0"/>
            </a:br>
            <a:r>
              <a:rPr lang="en-US" sz="2000" dirty="0"/>
              <a:t>full-thickness burn in adults.</a:t>
            </a:r>
          </a:p>
          <a:p>
            <a:pPr lvl="2"/>
            <a:r>
              <a:rPr lang="en-US" sz="1800" dirty="0"/>
              <a:t>10 minutes at 48.9°C (120°F); 2 minutes at 51.7°C (125°F)</a:t>
            </a:r>
          </a:p>
          <a:p>
            <a:pPr lvl="2"/>
            <a:r>
              <a:rPr lang="en-US" sz="1800" dirty="0"/>
              <a:t>30 seconds at 54.4°C (130°F); 2 seconds at 65.6°C (150°F)</a:t>
            </a:r>
          </a:p>
          <a:p>
            <a:pPr lvl="1"/>
            <a:r>
              <a:rPr lang="en-US" sz="2000" dirty="0"/>
              <a:t>Likely takes even shorter times to cause full-thickness burns in children.</a:t>
            </a:r>
          </a:p>
          <a:p>
            <a:pPr marL="0" indent="0">
              <a:buNone/>
            </a:pPr>
            <a:endParaRPr lang="en-US" sz="2400" dirty="0"/>
          </a:p>
        </p:txBody>
      </p:sp>
      <p:sp>
        <p:nvSpPr>
          <p:cNvPr id="5" name="TextBox 4">
            <a:extLst>
              <a:ext uri="{FF2B5EF4-FFF2-40B4-BE49-F238E27FC236}">
                <a16:creationId xmlns:a16="http://schemas.microsoft.com/office/drawing/2014/main" id="{DC983D79-34AD-4EA3-4D11-CE0E98D3B50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285260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2446-4C60-CED1-D938-6EA793A13672}"/>
              </a:ext>
            </a:extLst>
          </p:cNvPr>
          <p:cNvSpPr>
            <a:spLocks noGrp="1"/>
          </p:cNvSpPr>
          <p:nvPr>
            <p:ph type="title"/>
          </p:nvPr>
        </p:nvSpPr>
        <p:spPr/>
        <p:txBody>
          <a:bodyPr/>
          <a:lstStyle/>
          <a:p>
            <a:r>
              <a:rPr lang="en-US" dirty="0">
                <a:solidFill>
                  <a:schemeClr val="accent1">
                    <a:lumMod val="40000"/>
                    <a:lumOff val="60000"/>
                  </a:schemeClr>
                </a:solidFill>
              </a:rPr>
              <a:t>Prevention</a:t>
            </a:r>
          </a:p>
        </p:txBody>
      </p:sp>
      <p:sp>
        <p:nvSpPr>
          <p:cNvPr id="3" name="Content Placeholder 2">
            <a:extLst>
              <a:ext uri="{FF2B5EF4-FFF2-40B4-BE49-F238E27FC236}">
                <a16:creationId xmlns:a16="http://schemas.microsoft.com/office/drawing/2014/main" id="{376B38D7-57FF-7EEF-D75D-583E60D6671E}"/>
              </a:ext>
            </a:extLst>
          </p:cNvPr>
          <p:cNvSpPr>
            <a:spLocks noGrp="1"/>
          </p:cNvSpPr>
          <p:nvPr>
            <p:ph idx="1"/>
          </p:nvPr>
        </p:nvSpPr>
        <p:spPr/>
        <p:txBody>
          <a:bodyPr>
            <a:normAutofit/>
          </a:bodyPr>
          <a:lstStyle/>
          <a:p>
            <a:r>
              <a:rPr lang="en-US" sz="3600" dirty="0"/>
              <a:t>Non-abusive burns are largely preventable.</a:t>
            </a:r>
          </a:p>
          <a:p>
            <a:pPr lvl="1"/>
            <a:r>
              <a:rPr lang="en-US" sz="3200" dirty="0"/>
              <a:t>Education of caregivers</a:t>
            </a:r>
          </a:p>
          <a:p>
            <a:pPr lvl="1"/>
            <a:r>
              <a:rPr lang="en-US" sz="3200" dirty="0"/>
              <a:t>Water heaters set at 48.9°C (120°F)</a:t>
            </a:r>
          </a:p>
          <a:p>
            <a:pPr lvl="1"/>
            <a:r>
              <a:rPr lang="en-US" sz="3200" dirty="0"/>
              <a:t>Safe storage of chemicals</a:t>
            </a:r>
          </a:p>
          <a:p>
            <a:endParaRPr lang="en-US" sz="3600" dirty="0"/>
          </a:p>
          <a:p>
            <a:pPr marL="0" indent="0">
              <a:buNone/>
            </a:pPr>
            <a:endParaRPr lang="en-US" sz="3600" dirty="0"/>
          </a:p>
        </p:txBody>
      </p:sp>
      <p:sp>
        <p:nvSpPr>
          <p:cNvPr id="4" name="TextBox 3">
            <a:extLst>
              <a:ext uri="{FF2B5EF4-FFF2-40B4-BE49-F238E27FC236}">
                <a16:creationId xmlns:a16="http://schemas.microsoft.com/office/drawing/2014/main" id="{24D85B05-2363-5CDC-8DFB-D742C6EC8DCD}"/>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38127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7CDD-2692-4593-68EE-37818537C5F9}"/>
              </a:ext>
            </a:extLst>
          </p:cNvPr>
          <p:cNvSpPr>
            <a:spLocks noGrp="1"/>
          </p:cNvSpPr>
          <p:nvPr>
            <p:ph type="title"/>
          </p:nvPr>
        </p:nvSpPr>
        <p:spPr/>
        <p:txBody>
          <a:bodyPr/>
          <a:lstStyle/>
          <a:p>
            <a:r>
              <a:rPr lang="en-US" dirty="0">
                <a:solidFill>
                  <a:schemeClr val="accent1">
                    <a:lumMod val="40000"/>
                    <a:lumOff val="60000"/>
                  </a:schemeClr>
                </a:solidFill>
              </a:rPr>
              <a:t>Mandated Reporter</a:t>
            </a:r>
          </a:p>
        </p:txBody>
      </p:sp>
      <p:sp>
        <p:nvSpPr>
          <p:cNvPr id="3" name="Content Placeholder 2">
            <a:extLst>
              <a:ext uri="{FF2B5EF4-FFF2-40B4-BE49-F238E27FC236}">
                <a16:creationId xmlns:a16="http://schemas.microsoft.com/office/drawing/2014/main" id="{B7B8BF9B-92AE-ED14-85AC-87655C6A0DAC}"/>
              </a:ext>
            </a:extLst>
          </p:cNvPr>
          <p:cNvSpPr>
            <a:spLocks noGrp="1"/>
          </p:cNvSpPr>
          <p:nvPr>
            <p:ph idx="1"/>
          </p:nvPr>
        </p:nvSpPr>
        <p:spPr/>
        <p:txBody>
          <a:bodyPr>
            <a:normAutofit/>
          </a:bodyPr>
          <a:lstStyle/>
          <a:p>
            <a:r>
              <a:rPr lang="en-US" sz="2800" b="1" dirty="0"/>
              <a:t>16 </a:t>
            </a:r>
            <a:r>
              <a:rPr lang="en-US" sz="2800" dirty="0"/>
              <a:t>categories of mandated reporters</a:t>
            </a:r>
          </a:p>
          <a:p>
            <a:r>
              <a:rPr lang="en-US" sz="2800" b="1" dirty="0"/>
              <a:t>Required </a:t>
            </a:r>
            <a:r>
              <a:rPr lang="en-US" sz="2800" dirty="0"/>
              <a:t>to make a report</a:t>
            </a:r>
          </a:p>
          <a:p>
            <a:r>
              <a:rPr lang="en-US" sz="2800" dirty="0"/>
              <a:t>Based on reasonable cause to </a:t>
            </a:r>
            <a:r>
              <a:rPr lang="en-US" sz="2800" b="1" dirty="0"/>
              <a:t>suspect</a:t>
            </a:r>
          </a:p>
          <a:p>
            <a:r>
              <a:rPr lang="en-US" sz="2800" dirty="0"/>
              <a:t>Child does </a:t>
            </a:r>
            <a:r>
              <a:rPr lang="en-US" sz="2800" b="1" dirty="0"/>
              <a:t>not </a:t>
            </a:r>
            <a:r>
              <a:rPr lang="en-US" sz="2800" dirty="0"/>
              <a:t>need to “come before” the mandated reporter </a:t>
            </a:r>
          </a:p>
        </p:txBody>
      </p:sp>
      <p:sp>
        <p:nvSpPr>
          <p:cNvPr id="4" name="TextBox 3">
            <a:extLst>
              <a:ext uri="{FF2B5EF4-FFF2-40B4-BE49-F238E27FC236}">
                <a16:creationId xmlns:a16="http://schemas.microsoft.com/office/drawing/2014/main" id="{8DCDEE9C-AC12-B35C-C1F3-0DE350ADD26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418594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C184-7FDF-C7BE-8235-EE22ADB42C1C}"/>
              </a:ext>
            </a:extLst>
          </p:cNvPr>
          <p:cNvSpPr>
            <a:spLocks noGrp="1"/>
          </p:cNvSpPr>
          <p:nvPr>
            <p:ph type="title"/>
          </p:nvPr>
        </p:nvSpPr>
        <p:spPr/>
        <p:txBody>
          <a:bodyPr/>
          <a:lstStyle/>
          <a:p>
            <a:r>
              <a:rPr lang="en-US" dirty="0"/>
              <a:t>Fractures</a:t>
            </a:r>
          </a:p>
        </p:txBody>
      </p:sp>
    </p:spTree>
    <p:extLst>
      <p:ext uri="{BB962C8B-B14F-4D97-AF65-F5344CB8AC3E}">
        <p14:creationId xmlns:p14="http://schemas.microsoft.com/office/powerpoint/2010/main" val="803800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CEDF-9C13-F387-FDA4-8E73C8D1CC3F}"/>
              </a:ext>
            </a:extLst>
          </p:cNvPr>
          <p:cNvSpPr>
            <a:spLocks noGrp="1"/>
          </p:cNvSpPr>
          <p:nvPr>
            <p:ph type="title"/>
          </p:nvPr>
        </p:nvSpPr>
        <p:spPr/>
        <p:txBody>
          <a:bodyPr/>
          <a:lstStyle/>
          <a:p>
            <a:r>
              <a:rPr lang="en-US" dirty="0">
                <a:solidFill>
                  <a:schemeClr val="accent1">
                    <a:lumMod val="40000"/>
                    <a:lumOff val="60000"/>
                  </a:schemeClr>
                </a:solidFill>
              </a:rPr>
              <a:t>Abusive Fractures</a:t>
            </a:r>
          </a:p>
        </p:txBody>
      </p:sp>
      <p:sp>
        <p:nvSpPr>
          <p:cNvPr id="3" name="Content Placeholder 2">
            <a:extLst>
              <a:ext uri="{FF2B5EF4-FFF2-40B4-BE49-F238E27FC236}">
                <a16:creationId xmlns:a16="http://schemas.microsoft.com/office/drawing/2014/main" id="{801F23C6-6DA0-43D2-9D5A-DFB4585F74EC}"/>
              </a:ext>
            </a:extLst>
          </p:cNvPr>
          <p:cNvSpPr>
            <a:spLocks noGrp="1"/>
          </p:cNvSpPr>
          <p:nvPr>
            <p:ph idx="1"/>
          </p:nvPr>
        </p:nvSpPr>
        <p:spPr/>
        <p:txBody>
          <a:bodyPr>
            <a:normAutofit/>
          </a:bodyPr>
          <a:lstStyle/>
          <a:p>
            <a:pPr lvl="0"/>
            <a:r>
              <a:rPr lang="en-US" sz="2800" dirty="0"/>
              <a:t>Children with abusive fractures are often too young to provide history.</a:t>
            </a:r>
          </a:p>
          <a:p>
            <a:pPr lvl="0"/>
            <a:r>
              <a:rPr lang="en-US" sz="2800" dirty="0"/>
              <a:t>The history may be lacking or intentionally misleading.</a:t>
            </a:r>
          </a:p>
          <a:p>
            <a:pPr lvl="0"/>
            <a:r>
              <a:rPr lang="en-US" sz="2800" dirty="0"/>
              <a:t>Missed abusive fractures can result in repeated abuse, sometimes with devastating consequences.</a:t>
            </a:r>
          </a:p>
          <a:p>
            <a:r>
              <a:rPr lang="en-US" sz="2800" dirty="0"/>
              <a:t>Misidentifying a non-abusive fracture as abusive can have detrimental effects for the patient and family. </a:t>
            </a:r>
          </a:p>
          <a:p>
            <a:endParaRPr lang="en-US" sz="2800" dirty="0"/>
          </a:p>
        </p:txBody>
      </p:sp>
      <p:sp>
        <p:nvSpPr>
          <p:cNvPr id="4" name="TextBox 3">
            <a:extLst>
              <a:ext uri="{FF2B5EF4-FFF2-40B4-BE49-F238E27FC236}">
                <a16:creationId xmlns:a16="http://schemas.microsoft.com/office/drawing/2014/main" id="{C5D4E481-59C2-BE5E-BA98-E209AA8C86D2}"/>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6161771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CEDF-9C13-F387-FDA4-8E73C8D1CC3F}"/>
              </a:ext>
            </a:extLst>
          </p:cNvPr>
          <p:cNvSpPr>
            <a:spLocks noGrp="1"/>
          </p:cNvSpPr>
          <p:nvPr>
            <p:ph type="title"/>
          </p:nvPr>
        </p:nvSpPr>
        <p:spPr/>
        <p:txBody>
          <a:bodyPr/>
          <a:lstStyle/>
          <a:p>
            <a:r>
              <a:rPr lang="en-US" dirty="0">
                <a:solidFill>
                  <a:schemeClr val="accent1">
                    <a:lumMod val="40000"/>
                    <a:lumOff val="60000"/>
                  </a:schemeClr>
                </a:solidFill>
              </a:rPr>
              <a:t>Epidemiology</a:t>
            </a:r>
          </a:p>
        </p:txBody>
      </p:sp>
      <p:sp>
        <p:nvSpPr>
          <p:cNvPr id="3" name="Content Placeholder 2">
            <a:extLst>
              <a:ext uri="{FF2B5EF4-FFF2-40B4-BE49-F238E27FC236}">
                <a16:creationId xmlns:a16="http://schemas.microsoft.com/office/drawing/2014/main" id="{801F23C6-6DA0-43D2-9D5A-DFB4585F74EC}"/>
              </a:ext>
            </a:extLst>
          </p:cNvPr>
          <p:cNvSpPr>
            <a:spLocks noGrp="1"/>
          </p:cNvSpPr>
          <p:nvPr>
            <p:ph idx="1"/>
          </p:nvPr>
        </p:nvSpPr>
        <p:spPr/>
        <p:txBody>
          <a:bodyPr>
            <a:normAutofit/>
          </a:bodyPr>
          <a:lstStyle/>
          <a:p>
            <a:pPr lvl="0"/>
            <a:r>
              <a:rPr lang="en-US" sz="2900" dirty="0"/>
              <a:t>Reported prevalence of fractures due to abuse varies across studies.</a:t>
            </a:r>
          </a:p>
          <a:p>
            <a:pPr lvl="0"/>
            <a:r>
              <a:rPr lang="en-US" sz="2900" dirty="0"/>
              <a:t>Kemp (2008) meta-analysis</a:t>
            </a:r>
          </a:p>
          <a:p>
            <a:pPr lvl="1"/>
            <a:r>
              <a:rPr lang="en-US" dirty="0"/>
              <a:t>25%–56% of fractures in children younger than 1 year due to abuse</a:t>
            </a:r>
          </a:p>
          <a:p>
            <a:pPr lvl="0"/>
            <a:r>
              <a:rPr lang="en-US" sz="2900" dirty="0" err="1"/>
              <a:t>Worlock</a:t>
            </a:r>
            <a:r>
              <a:rPr lang="en-US" sz="2900" dirty="0"/>
              <a:t> (1986)</a:t>
            </a:r>
          </a:p>
          <a:p>
            <a:pPr lvl="1"/>
            <a:r>
              <a:rPr lang="en-US" dirty="0"/>
              <a:t>80% of abusive fractures are in children younger than 18 months, and 85% of non-abusive fractures are in children older than 5 years.</a:t>
            </a:r>
          </a:p>
          <a:p>
            <a:pPr lvl="1"/>
            <a:r>
              <a:rPr lang="en-US" dirty="0"/>
              <a:t>74% of abused vs 16% of non-abused with 2 or more fractures.</a:t>
            </a:r>
          </a:p>
          <a:p>
            <a:pPr lvl="1"/>
            <a:r>
              <a:rPr lang="en-US" dirty="0"/>
              <a:t>Annual incidence 4 per 10,000 younger than 18 months.</a:t>
            </a:r>
          </a:p>
        </p:txBody>
      </p:sp>
      <p:sp>
        <p:nvSpPr>
          <p:cNvPr id="4" name="TextBox 3">
            <a:extLst>
              <a:ext uri="{FF2B5EF4-FFF2-40B4-BE49-F238E27FC236}">
                <a16:creationId xmlns:a16="http://schemas.microsoft.com/office/drawing/2014/main" id="{1CD7BFED-9F9B-3C89-BE28-91597CF126B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80715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CEDF-9C13-F387-FDA4-8E73C8D1CC3F}"/>
              </a:ext>
            </a:extLst>
          </p:cNvPr>
          <p:cNvSpPr>
            <a:spLocks noGrp="1"/>
          </p:cNvSpPr>
          <p:nvPr>
            <p:ph type="title"/>
          </p:nvPr>
        </p:nvSpPr>
        <p:spPr/>
        <p:txBody>
          <a:bodyPr/>
          <a:lstStyle/>
          <a:p>
            <a:r>
              <a:rPr lang="en-US" dirty="0">
                <a:solidFill>
                  <a:schemeClr val="accent1">
                    <a:lumMod val="40000"/>
                    <a:lumOff val="60000"/>
                  </a:schemeClr>
                </a:solidFill>
              </a:rPr>
              <a:t>Epidemiology</a:t>
            </a:r>
          </a:p>
        </p:txBody>
      </p:sp>
      <p:sp>
        <p:nvSpPr>
          <p:cNvPr id="3" name="Content Placeholder 2">
            <a:extLst>
              <a:ext uri="{FF2B5EF4-FFF2-40B4-BE49-F238E27FC236}">
                <a16:creationId xmlns:a16="http://schemas.microsoft.com/office/drawing/2014/main" id="{801F23C6-6DA0-43D2-9D5A-DFB4585F74EC}"/>
              </a:ext>
            </a:extLst>
          </p:cNvPr>
          <p:cNvSpPr>
            <a:spLocks noGrp="1"/>
          </p:cNvSpPr>
          <p:nvPr>
            <p:ph idx="1"/>
          </p:nvPr>
        </p:nvSpPr>
        <p:spPr/>
        <p:txBody>
          <a:bodyPr>
            <a:normAutofit lnSpcReduction="10000"/>
          </a:bodyPr>
          <a:lstStyle/>
          <a:p>
            <a:pPr lvl="0"/>
            <a:r>
              <a:rPr lang="en-US" sz="3600" dirty="0"/>
              <a:t>Leventhal (2008)</a:t>
            </a:r>
          </a:p>
          <a:p>
            <a:pPr lvl="1"/>
            <a:r>
              <a:rPr lang="en-US" sz="2400" dirty="0"/>
              <a:t>Abuse accounts for about 12% of children </a:t>
            </a:r>
            <a:br>
              <a:rPr lang="en-US" sz="2400" dirty="0"/>
            </a:br>
            <a:r>
              <a:rPr lang="en-US" sz="2400" dirty="0"/>
              <a:t>younger than 36 months hospitalized with fractures.</a:t>
            </a:r>
          </a:p>
          <a:p>
            <a:pPr lvl="2"/>
            <a:r>
              <a:rPr lang="en-US" sz="2800" dirty="0"/>
              <a:t>Incidence: 15.3/100,000</a:t>
            </a:r>
          </a:p>
          <a:p>
            <a:pPr lvl="1"/>
            <a:r>
              <a:rPr lang="en-US" sz="2400" dirty="0"/>
              <a:t>Incidence decreases as age increases.</a:t>
            </a:r>
          </a:p>
          <a:p>
            <a:pPr lvl="2"/>
            <a:r>
              <a:rPr lang="en-US" sz="2800" dirty="0"/>
              <a:t>36.1/100,000 younger than 12 months (24.9% of fractures)</a:t>
            </a:r>
          </a:p>
          <a:p>
            <a:pPr lvl="2"/>
            <a:r>
              <a:rPr lang="en-US" sz="2800" dirty="0"/>
              <a:t>4.8/100,000 12–23 months (7.2% of fractures)</a:t>
            </a:r>
          </a:p>
          <a:p>
            <a:pPr lvl="2"/>
            <a:r>
              <a:rPr lang="en-US" sz="2800" dirty="0"/>
              <a:t>4.8/100,000 24–35 months (2.9% of fractures)</a:t>
            </a:r>
          </a:p>
          <a:p>
            <a:pPr lvl="0"/>
            <a:endParaRPr lang="en-US" sz="2800" dirty="0"/>
          </a:p>
        </p:txBody>
      </p:sp>
      <p:sp>
        <p:nvSpPr>
          <p:cNvPr id="4" name="TextBox 3">
            <a:extLst>
              <a:ext uri="{FF2B5EF4-FFF2-40B4-BE49-F238E27FC236}">
                <a16:creationId xmlns:a16="http://schemas.microsoft.com/office/drawing/2014/main" id="{DB2B56AB-5523-B2C7-ECE9-9DBF7339FCF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4720493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F920-0A32-1C22-BEFF-9E21B8DDEDA3}"/>
              </a:ext>
            </a:extLst>
          </p:cNvPr>
          <p:cNvSpPr>
            <a:spLocks noGrp="1"/>
          </p:cNvSpPr>
          <p:nvPr>
            <p:ph type="title"/>
          </p:nvPr>
        </p:nvSpPr>
        <p:spPr/>
        <p:txBody>
          <a:bodyPr>
            <a:normAutofit/>
          </a:bodyPr>
          <a:lstStyle/>
          <a:p>
            <a:r>
              <a:rPr lang="en-US" sz="4000" dirty="0">
                <a:solidFill>
                  <a:schemeClr val="accent1">
                    <a:lumMod val="40000"/>
                    <a:lumOff val="60000"/>
                  </a:schemeClr>
                </a:solidFill>
              </a:rPr>
              <a:t>Fractures- normal part of childhood…</a:t>
            </a:r>
          </a:p>
        </p:txBody>
      </p:sp>
      <p:sp>
        <p:nvSpPr>
          <p:cNvPr id="3" name="Content Placeholder 2">
            <a:extLst>
              <a:ext uri="{FF2B5EF4-FFF2-40B4-BE49-F238E27FC236}">
                <a16:creationId xmlns:a16="http://schemas.microsoft.com/office/drawing/2014/main" id="{3253C5A7-945A-97B4-8265-41B3B7087B02}"/>
              </a:ext>
            </a:extLst>
          </p:cNvPr>
          <p:cNvSpPr>
            <a:spLocks noGrp="1"/>
          </p:cNvSpPr>
          <p:nvPr>
            <p:ph idx="1"/>
          </p:nvPr>
        </p:nvSpPr>
        <p:spPr/>
        <p:txBody>
          <a:bodyPr>
            <a:normAutofit lnSpcReduction="10000"/>
          </a:bodyPr>
          <a:lstStyle/>
          <a:p>
            <a:pPr marL="0" indent="0">
              <a:buNone/>
            </a:pPr>
            <a:r>
              <a:rPr lang="en-US" sz="2400" u="sng" dirty="0"/>
              <a:t>and common in abuse</a:t>
            </a:r>
          </a:p>
          <a:p>
            <a:r>
              <a:rPr lang="en-US" sz="2400" dirty="0"/>
              <a:t>Up to 66% of boys and about 40% of girls will sustain a fracture by their 15</a:t>
            </a:r>
            <a:r>
              <a:rPr lang="en-US" sz="2400" baseline="30000" dirty="0"/>
              <a:t>th</a:t>
            </a:r>
            <a:r>
              <a:rPr lang="en-US" sz="2400" dirty="0"/>
              <a:t> birthday</a:t>
            </a:r>
          </a:p>
          <a:p>
            <a:r>
              <a:rPr lang="en-US" sz="2400" dirty="0"/>
              <a:t>85% of accidental fractures are seen in children over 5 years</a:t>
            </a:r>
          </a:p>
          <a:p>
            <a:r>
              <a:rPr lang="en-US" sz="2400" dirty="0"/>
              <a:t>Fractures occur in 25% of abuse children</a:t>
            </a:r>
          </a:p>
          <a:p>
            <a:r>
              <a:rPr lang="en-US" sz="2400" dirty="0"/>
              <a:t>80% of abusive fractures are seen in children less than 18 months of age</a:t>
            </a:r>
          </a:p>
          <a:p>
            <a:r>
              <a:rPr lang="en-US" sz="2400" b="1" dirty="0"/>
              <a:t>20% of children with abusive fractures has at least one prior visit where abuse was missed. </a:t>
            </a:r>
          </a:p>
          <a:p>
            <a:endParaRPr lang="en-US" dirty="0"/>
          </a:p>
        </p:txBody>
      </p:sp>
      <p:sp>
        <p:nvSpPr>
          <p:cNvPr id="4" name="TextBox 3">
            <a:extLst>
              <a:ext uri="{FF2B5EF4-FFF2-40B4-BE49-F238E27FC236}">
                <a16:creationId xmlns:a16="http://schemas.microsoft.com/office/drawing/2014/main" id="{67B3D0F1-C486-D14C-5454-3840E7DD8C0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798088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F920-0A32-1C22-BEFF-9E21B8DDEDA3}"/>
              </a:ext>
            </a:extLst>
          </p:cNvPr>
          <p:cNvSpPr>
            <a:spLocks noGrp="1"/>
          </p:cNvSpPr>
          <p:nvPr>
            <p:ph type="title"/>
          </p:nvPr>
        </p:nvSpPr>
        <p:spPr/>
        <p:txBody>
          <a:bodyPr>
            <a:normAutofit/>
          </a:bodyPr>
          <a:lstStyle/>
          <a:p>
            <a:r>
              <a:rPr lang="en-US" sz="4000" dirty="0">
                <a:solidFill>
                  <a:schemeClr val="accent1">
                    <a:lumMod val="40000"/>
                    <a:lumOff val="60000"/>
                  </a:schemeClr>
                </a:solidFill>
              </a:rPr>
              <a:t>Fracture Specificity </a:t>
            </a:r>
          </a:p>
        </p:txBody>
      </p:sp>
      <p:sp>
        <p:nvSpPr>
          <p:cNvPr id="3" name="Content Placeholder 2">
            <a:extLst>
              <a:ext uri="{FF2B5EF4-FFF2-40B4-BE49-F238E27FC236}">
                <a16:creationId xmlns:a16="http://schemas.microsoft.com/office/drawing/2014/main" id="{3253C5A7-945A-97B4-8265-41B3B7087B02}"/>
              </a:ext>
            </a:extLst>
          </p:cNvPr>
          <p:cNvSpPr>
            <a:spLocks noGrp="1"/>
          </p:cNvSpPr>
          <p:nvPr>
            <p:ph idx="1"/>
          </p:nvPr>
        </p:nvSpPr>
        <p:spPr>
          <a:xfrm>
            <a:off x="1066800" y="1853967"/>
            <a:ext cx="10058400" cy="4555222"/>
          </a:xfrm>
        </p:spPr>
        <p:txBody>
          <a:bodyPr>
            <a:normAutofit lnSpcReduction="10000"/>
          </a:bodyPr>
          <a:lstStyle/>
          <a:p>
            <a:pPr lvl="0"/>
            <a:r>
              <a:rPr lang="en-US" sz="2400" dirty="0"/>
              <a:t>Any fracture can be the result of abuse.</a:t>
            </a:r>
          </a:p>
          <a:p>
            <a:pPr lvl="0"/>
            <a:r>
              <a:rPr lang="en-US" sz="2400" dirty="0"/>
              <a:t>No fracture is pathognomonic of abuse.</a:t>
            </a:r>
          </a:p>
          <a:p>
            <a:pPr lvl="0"/>
            <a:r>
              <a:rPr lang="en-US" sz="2400" dirty="0"/>
              <a:t>Some fractures, however, have greater specificity for abuse.</a:t>
            </a:r>
          </a:p>
          <a:p>
            <a:pPr marL="0" indent="0">
              <a:buNone/>
            </a:pPr>
            <a:r>
              <a:rPr lang="en-US" sz="2400" dirty="0"/>
              <a:t>Diagnosis relies on more than fracture specificity.</a:t>
            </a:r>
          </a:p>
          <a:p>
            <a:pPr lvl="0"/>
            <a:r>
              <a:rPr lang="en-US" sz="2400" dirty="0"/>
              <a:t>History (or lack of history)</a:t>
            </a:r>
          </a:p>
          <a:p>
            <a:pPr lvl="0"/>
            <a:r>
              <a:rPr lang="en-US" sz="2400" dirty="0"/>
              <a:t>Age and development of child</a:t>
            </a:r>
          </a:p>
          <a:p>
            <a:pPr lvl="0"/>
            <a:r>
              <a:rPr lang="en-US" sz="2400" dirty="0"/>
              <a:t>Other examination findings</a:t>
            </a:r>
          </a:p>
          <a:p>
            <a:pPr lvl="0"/>
            <a:r>
              <a:rPr lang="en-US" sz="2400" dirty="0"/>
              <a:t>Consideration and elimination of underlying medical conditions</a:t>
            </a:r>
          </a:p>
          <a:p>
            <a:pPr lvl="0"/>
            <a:r>
              <a:rPr lang="en-US" sz="2400" dirty="0"/>
              <a:t>Investigation by community professionals such as law enforcement and social services</a:t>
            </a:r>
          </a:p>
        </p:txBody>
      </p:sp>
      <p:sp>
        <p:nvSpPr>
          <p:cNvPr id="4" name="TextBox 3">
            <a:extLst>
              <a:ext uri="{FF2B5EF4-FFF2-40B4-BE49-F238E27FC236}">
                <a16:creationId xmlns:a16="http://schemas.microsoft.com/office/drawing/2014/main" id="{85BE5E2E-62A5-A867-6069-1B744F4F43A9}"/>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2671926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B6BB-043D-B0BF-D0ED-1C6A95F1DAF9}"/>
              </a:ext>
            </a:extLst>
          </p:cNvPr>
          <p:cNvSpPr>
            <a:spLocks noGrp="1"/>
          </p:cNvSpPr>
          <p:nvPr>
            <p:ph type="title"/>
          </p:nvPr>
        </p:nvSpPr>
        <p:spPr/>
        <p:txBody>
          <a:bodyPr/>
          <a:lstStyle/>
          <a:p>
            <a:r>
              <a:rPr lang="en-US" dirty="0">
                <a:solidFill>
                  <a:schemeClr val="accent1">
                    <a:lumMod val="40000"/>
                    <a:lumOff val="60000"/>
                  </a:schemeClr>
                </a:solidFill>
              </a:rPr>
              <a:t>High Specificity</a:t>
            </a:r>
          </a:p>
        </p:txBody>
      </p:sp>
      <p:sp>
        <p:nvSpPr>
          <p:cNvPr id="3" name="Content Placeholder 2">
            <a:extLst>
              <a:ext uri="{FF2B5EF4-FFF2-40B4-BE49-F238E27FC236}">
                <a16:creationId xmlns:a16="http://schemas.microsoft.com/office/drawing/2014/main" id="{E0D97788-A3AC-BC6C-17C5-29AE7B9826ED}"/>
              </a:ext>
            </a:extLst>
          </p:cNvPr>
          <p:cNvSpPr>
            <a:spLocks noGrp="1"/>
          </p:cNvSpPr>
          <p:nvPr>
            <p:ph idx="1"/>
          </p:nvPr>
        </p:nvSpPr>
        <p:spPr/>
        <p:txBody>
          <a:bodyPr>
            <a:normAutofit fontScale="77500" lnSpcReduction="20000"/>
          </a:bodyPr>
          <a:lstStyle/>
          <a:p>
            <a:pPr lvl="0"/>
            <a:r>
              <a:rPr lang="en-US" sz="2800" dirty="0"/>
              <a:t>Rib fractures, especially posterior</a:t>
            </a:r>
          </a:p>
          <a:p>
            <a:pPr lvl="1"/>
            <a:r>
              <a:rPr lang="en-US" sz="2800" dirty="0"/>
              <a:t>Relatively common in child abuse</a:t>
            </a:r>
          </a:p>
          <a:p>
            <a:pPr lvl="1"/>
            <a:r>
              <a:rPr lang="en-US" sz="2800" dirty="0"/>
              <a:t>90% seen younger than 2 years</a:t>
            </a:r>
          </a:p>
          <a:p>
            <a:pPr lvl="1"/>
            <a:r>
              <a:rPr lang="en-US" sz="2800" dirty="0"/>
              <a:t>Posterior rib fractures involve</a:t>
            </a:r>
          </a:p>
          <a:p>
            <a:pPr lvl="2"/>
            <a:r>
              <a:rPr lang="en-US" sz="2800" dirty="0"/>
              <a:t>Rib head: costovertebral articulation</a:t>
            </a:r>
          </a:p>
          <a:p>
            <a:pPr lvl="2"/>
            <a:r>
              <a:rPr lang="en-US" sz="2800" dirty="0"/>
              <a:t>Rib neck: costotransverse process </a:t>
            </a:r>
          </a:p>
          <a:p>
            <a:pPr marL="548640" lvl="2" indent="0">
              <a:buNone/>
            </a:pPr>
            <a:r>
              <a:rPr lang="en-US" sz="2800" dirty="0"/>
              <a:t>  articulation</a:t>
            </a:r>
          </a:p>
          <a:p>
            <a:pPr lvl="0"/>
            <a:r>
              <a:rPr lang="en-US" sz="2800" dirty="0"/>
              <a:t>CMLs</a:t>
            </a:r>
          </a:p>
          <a:p>
            <a:pPr lvl="0"/>
            <a:r>
              <a:rPr lang="en-US" sz="2800" dirty="0"/>
              <a:t>Scapular fractures</a:t>
            </a:r>
          </a:p>
          <a:p>
            <a:pPr lvl="0"/>
            <a:r>
              <a:rPr lang="en-US" sz="2800" dirty="0"/>
              <a:t>Spinous process fractures</a:t>
            </a:r>
          </a:p>
          <a:p>
            <a:pPr lvl="0"/>
            <a:r>
              <a:rPr lang="en-US" sz="2800" dirty="0"/>
              <a:t>Sternal fractures</a:t>
            </a:r>
          </a:p>
          <a:p>
            <a:endParaRPr lang="en-US" sz="3600" dirty="0"/>
          </a:p>
        </p:txBody>
      </p:sp>
      <p:pic>
        <p:nvPicPr>
          <p:cNvPr id="4" name="Picture 3" descr="ca03_79.jpg">
            <a:extLst>
              <a:ext uri="{FF2B5EF4-FFF2-40B4-BE49-F238E27FC236}">
                <a16:creationId xmlns:a16="http://schemas.microsoft.com/office/drawing/2014/main" id="{E148E6A5-AF87-7C21-EC86-2C374AF52EA4}"/>
              </a:ext>
            </a:extLst>
          </p:cNvPr>
          <p:cNvPicPr>
            <a:picLocks noChangeAspect="1"/>
          </p:cNvPicPr>
          <p:nvPr/>
        </p:nvPicPr>
        <p:blipFill rotWithShape="1">
          <a:blip r:embed="rId2">
            <a:extLst>
              <a:ext uri="{28A0092B-C50C-407E-A947-70E740481C1C}">
                <a14:useLocalDpi xmlns:a14="http://schemas.microsoft.com/office/drawing/2010/main" val="0"/>
              </a:ext>
            </a:extLst>
          </a:blip>
          <a:srcRect l="8910" t="1817"/>
          <a:stretch/>
        </p:blipFill>
        <p:spPr>
          <a:xfrm>
            <a:off x="6868043" y="852483"/>
            <a:ext cx="4188648" cy="2323421"/>
          </a:xfrm>
          <a:prstGeom prst="rect">
            <a:avLst/>
          </a:prstGeom>
        </p:spPr>
      </p:pic>
      <p:pic>
        <p:nvPicPr>
          <p:cNvPr id="5" name="Picture 4" descr="ca03_81.jpg">
            <a:extLst>
              <a:ext uri="{FF2B5EF4-FFF2-40B4-BE49-F238E27FC236}">
                <a16:creationId xmlns:a16="http://schemas.microsoft.com/office/drawing/2014/main" id="{602347DE-8A7D-ECF9-E717-DFDE3727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252" y="3323553"/>
            <a:ext cx="2953439" cy="2573123"/>
          </a:xfrm>
          <a:prstGeom prst="rect">
            <a:avLst/>
          </a:prstGeom>
        </p:spPr>
      </p:pic>
      <p:sp>
        <p:nvSpPr>
          <p:cNvPr id="6" name="TextBox 5">
            <a:extLst>
              <a:ext uri="{FF2B5EF4-FFF2-40B4-BE49-F238E27FC236}">
                <a16:creationId xmlns:a16="http://schemas.microsoft.com/office/drawing/2014/main" id="{83B416D7-28E8-5380-518B-BB277A7F33F9}"/>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958224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C29703-E88B-4977-9180-79D4126051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en-US" dirty="0"/>
          </a:p>
        </p:txBody>
      </p:sp>
      <p:sp>
        <p:nvSpPr>
          <p:cNvPr id="2" name="Title 1">
            <a:extLst>
              <a:ext uri="{FF2B5EF4-FFF2-40B4-BE49-F238E27FC236}">
                <a16:creationId xmlns:a16="http://schemas.microsoft.com/office/drawing/2014/main" id="{647B4767-A09C-EF93-CB35-ACC85E4E2F94}"/>
              </a:ext>
            </a:extLst>
          </p:cNvPr>
          <p:cNvSpPr>
            <a:spLocks noGrp="1"/>
          </p:cNvSpPr>
          <p:nvPr>
            <p:ph type="title"/>
          </p:nvPr>
        </p:nvSpPr>
        <p:spPr>
          <a:xfrm>
            <a:off x="868680" y="642593"/>
            <a:ext cx="6603538" cy="1744183"/>
          </a:xfrm>
        </p:spPr>
        <p:txBody>
          <a:bodyPr vert="horz" lIns="91440" tIns="45720" rIns="91440" bIns="45720" rtlCol="0" anchor="ctr">
            <a:normAutofit/>
          </a:bodyPr>
          <a:lstStyle/>
          <a:p>
            <a:r>
              <a:rPr lang="en-US"/>
              <a:t>Rib Fractures</a:t>
            </a:r>
          </a:p>
        </p:txBody>
      </p:sp>
      <p:sp>
        <p:nvSpPr>
          <p:cNvPr id="8" name="Content Placeholder 7">
            <a:extLst>
              <a:ext uri="{FF2B5EF4-FFF2-40B4-BE49-F238E27FC236}">
                <a16:creationId xmlns:a16="http://schemas.microsoft.com/office/drawing/2014/main" id="{EDB546DC-6446-93DF-B398-6B0C0E0A84E0}"/>
              </a:ext>
            </a:extLst>
          </p:cNvPr>
          <p:cNvSpPr>
            <a:spLocks noGrp="1"/>
          </p:cNvSpPr>
          <p:nvPr>
            <p:ph idx="1"/>
          </p:nvPr>
        </p:nvSpPr>
        <p:spPr>
          <a:xfrm>
            <a:off x="868680" y="2386584"/>
            <a:ext cx="6603538" cy="3648456"/>
          </a:xfrm>
        </p:spPr>
        <p:txBody>
          <a:bodyPr vert="horz" lIns="91440" tIns="45720" rIns="91440" bIns="45720" rtlCol="0">
            <a:normAutofit/>
          </a:bodyPr>
          <a:lstStyle/>
          <a:p>
            <a:pPr marL="0" indent="0">
              <a:buNone/>
            </a:pPr>
            <a:r>
              <a:rPr lang="en-US" sz="2400" dirty="0"/>
              <a:t>Posterior rib fractures may be difficult to recognize. Non-displaced acute rib fractures are often difficult to see radiographically, especially in the posterior location. Only with displacement or when callus formation is present do the fractures become obvious. The amount of callus and the degree of remodeling also affect recognition.</a:t>
            </a:r>
          </a:p>
        </p:txBody>
      </p:sp>
      <p:pic>
        <p:nvPicPr>
          <p:cNvPr id="9" name="Picture 8" descr="ca03_84.jpg">
            <a:extLst>
              <a:ext uri="{FF2B5EF4-FFF2-40B4-BE49-F238E27FC236}">
                <a16:creationId xmlns:a16="http://schemas.microsoft.com/office/drawing/2014/main" id="{966F816E-7DD7-7D5B-5BE2-C2AD2909BEE9}"/>
              </a:ext>
            </a:extLst>
          </p:cNvPr>
          <p:cNvPicPr>
            <a:picLocks noChangeAspect="1"/>
          </p:cNvPicPr>
          <p:nvPr/>
        </p:nvPicPr>
        <p:blipFill rotWithShape="1">
          <a:blip r:embed="rId2">
            <a:extLst>
              <a:ext uri="{28A0092B-C50C-407E-A947-70E740481C1C}">
                <a14:useLocalDpi xmlns:a14="http://schemas.microsoft.com/office/drawing/2010/main" val="0"/>
              </a:ext>
            </a:extLst>
          </a:blip>
          <a:srcRect l="10656" r="11747" b="-2"/>
          <a:stretch/>
        </p:blipFill>
        <p:spPr>
          <a:xfrm>
            <a:off x="7903029" y="374903"/>
            <a:ext cx="3917113" cy="3054097"/>
          </a:xfrm>
          <a:prstGeom prst="rect">
            <a:avLst/>
          </a:prstGeom>
        </p:spPr>
      </p:pic>
      <p:pic>
        <p:nvPicPr>
          <p:cNvPr id="5" name="Picture 4" descr="ca03_77.jpg">
            <a:extLst>
              <a:ext uri="{FF2B5EF4-FFF2-40B4-BE49-F238E27FC236}">
                <a16:creationId xmlns:a16="http://schemas.microsoft.com/office/drawing/2014/main" id="{FF1CB2D6-5BBB-525E-61B6-14A8F09D3E2F}"/>
              </a:ext>
            </a:extLst>
          </p:cNvPr>
          <p:cNvPicPr>
            <a:picLocks noChangeAspect="1"/>
          </p:cNvPicPr>
          <p:nvPr/>
        </p:nvPicPr>
        <p:blipFill rotWithShape="1">
          <a:blip r:embed="rId3">
            <a:extLst>
              <a:ext uri="{28A0092B-C50C-407E-A947-70E740481C1C}">
                <a14:useLocalDpi xmlns:a14="http://schemas.microsoft.com/office/drawing/2010/main" val="0"/>
              </a:ext>
            </a:extLst>
          </a:blip>
          <a:srcRect t="993" r="2" b="2"/>
          <a:stretch/>
        </p:blipFill>
        <p:spPr>
          <a:xfrm>
            <a:off x="7903028" y="3429002"/>
            <a:ext cx="3917115" cy="3054093"/>
          </a:xfrm>
          <a:prstGeom prst="rect">
            <a:avLst/>
          </a:prstGeom>
        </p:spPr>
      </p:pic>
      <p:sp>
        <p:nvSpPr>
          <p:cNvPr id="10" name="TextBox 9">
            <a:extLst>
              <a:ext uri="{FF2B5EF4-FFF2-40B4-BE49-F238E27FC236}">
                <a16:creationId xmlns:a16="http://schemas.microsoft.com/office/drawing/2014/main" id="{6D0ABE87-31E1-BBA2-5557-1549CBC756D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190967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867CB-5BAB-4468-9322-243C7E3CE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7C5F5-894B-462B-AEB1-EBA57682A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7" y="237744"/>
            <a:ext cx="7664596"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4" name="Rectangle 13">
            <a:extLst>
              <a:ext uri="{FF2B5EF4-FFF2-40B4-BE49-F238E27FC236}">
                <a16:creationId xmlns:a16="http://schemas.microsoft.com/office/drawing/2014/main" id="{5A40DE5B-45CA-43D6-A822-6149BA583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349" y="374904"/>
            <a:ext cx="7415292" cy="6108192"/>
          </a:xfrm>
          <a:prstGeom prst="rect">
            <a:avLst/>
          </a:prstGeom>
          <a:solidFill>
            <a:schemeClr val="bg2"/>
          </a:solidFill>
          <a:ln w="6350" cap="sq" cmpd="sng" algn="ctr">
            <a:noFill/>
            <a:prstDash val="solid"/>
            <a:miter lim="800000"/>
          </a:ln>
          <a:effectLst/>
        </p:spPr>
      </p:sp>
      <p:sp>
        <p:nvSpPr>
          <p:cNvPr id="2" name="Title 1">
            <a:extLst>
              <a:ext uri="{FF2B5EF4-FFF2-40B4-BE49-F238E27FC236}">
                <a16:creationId xmlns:a16="http://schemas.microsoft.com/office/drawing/2014/main" id="{070C2A4B-8239-D309-1453-EB7A3BB93FF2}"/>
              </a:ext>
            </a:extLst>
          </p:cNvPr>
          <p:cNvSpPr>
            <a:spLocks noGrp="1"/>
          </p:cNvSpPr>
          <p:nvPr>
            <p:ph type="title"/>
          </p:nvPr>
        </p:nvSpPr>
        <p:spPr>
          <a:xfrm>
            <a:off x="868680" y="642593"/>
            <a:ext cx="6281928" cy="1744183"/>
          </a:xfrm>
        </p:spPr>
        <p:txBody>
          <a:bodyPr>
            <a:normAutofit/>
          </a:bodyPr>
          <a:lstStyle/>
          <a:p>
            <a:r>
              <a:rPr lang="en-US" dirty="0">
                <a:solidFill>
                  <a:schemeClr val="accent1">
                    <a:lumMod val="40000"/>
                    <a:lumOff val="60000"/>
                  </a:schemeClr>
                </a:solidFill>
              </a:rPr>
              <a:t>Classic Metaphyseal Lesion (CML)</a:t>
            </a:r>
          </a:p>
        </p:txBody>
      </p:sp>
      <p:sp>
        <p:nvSpPr>
          <p:cNvPr id="3" name="Content Placeholder 2">
            <a:extLst>
              <a:ext uri="{FF2B5EF4-FFF2-40B4-BE49-F238E27FC236}">
                <a16:creationId xmlns:a16="http://schemas.microsoft.com/office/drawing/2014/main" id="{7376D795-F3CB-1401-0D67-0F1CE634DFCF}"/>
              </a:ext>
            </a:extLst>
          </p:cNvPr>
          <p:cNvSpPr>
            <a:spLocks noGrp="1"/>
          </p:cNvSpPr>
          <p:nvPr>
            <p:ph idx="1"/>
          </p:nvPr>
        </p:nvSpPr>
        <p:spPr>
          <a:xfrm>
            <a:off x="868680" y="2386584"/>
            <a:ext cx="6281928" cy="3838962"/>
          </a:xfrm>
        </p:spPr>
        <p:txBody>
          <a:bodyPr>
            <a:normAutofit fontScale="62500" lnSpcReduction="20000"/>
          </a:bodyPr>
          <a:lstStyle/>
          <a:p>
            <a:pPr marL="0" indent="0">
              <a:buNone/>
            </a:pPr>
            <a:r>
              <a:rPr lang="en-US" sz="3800" dirty="0"/>
              <a:t>“Bucket handle” or “corner fractures” are the same as CMLs and long known to be associated with abuse</a:t>
            </a:r>
          </a:p>
          <a:p>
            <a:r>
              <a:rPr lang="en-US" sz="3600" dirty="0"/>
              <a:t>Requires shearing forces</a:t>
            </a:r>
            <a:r>
              <a:rPr lang="en-US" sz="3600" b="1" dirty="0"/>
              <a:t> </a:t>
            </a:r>
            <a:r>
              <a:rPr lang="en-US" sz="3600" i="1" dirty="0"/>
              <a:t>not</a:t>
            </a:r>
            <a:r>
              <a:rPr lang="en-US" sz="3600" dirty="0"/>
              <a:t> typically produced in non-abusive trauma.</a:t>
            </a:r>
          </a:p>
          <a:p>
            <a:pPr lvl="0"/>
            <a:r>
              <a:rPr lang="en-US" sz="3600" dirty="0"/>
              <a:t>Possibly produced during shaking where limbs flail about.</a:t>
            </a:r>
          </a:p>
          <a:p>
            <a:pPr lvl="0"/>
            <a:r>
              <a:rPr lang="en-US" sz="3600" dirty="0"/>
              <a:t>Also consider twisting and jerking.</a:t>
            </a:r>
          </a:p>
          <a:p>
            <a:pPr lvl="0"/>
            <a:r>
              <a:rPr lang="en-US" sz="3600" dirty="0"/>
              <a:t>Has been seen in infants undergoing manipulation and casting for clubfoot deformity.</a:t>
            </a:r>
          </a:p>
        </p:txBody>
      </p:sp>
      <p:pic>
        <p:nvPicPr>
          <p:cNvPr id="5" name="Picture 4" descr="A x-ray of a leg&#10;&#10;Description automatically generated">
            <a:extLst>
              <a:ext uri="{FF2B5EF4-FFF2-40B4-BE49-F238E27FC236}">
                <a16:creationId xmlns:a16="http://schemas.microsoft.com/office/drawing/2014/main" id="{C478C526-2ADA-3CBE-9816-80CB080EAE51}"/>
              </a:ext>
            </a:extLst>
          </p:cNvPr>
          <p:cNvPicPr>
            <a:picLocks noChangeAspect="1"/>
          </p:cNvPicPr>
          <p:nvPr/>
        </p:nvPicPr>
        <p:blipFill>
          <a:blip r:embed="rId2"/>
          <a:stretch>
            <a:fillRect/>
          </a:stretch>
        </p:blipFill>
        <p:spPr>
          <a:xfrm>
            <a:off x="8915687" y="484632"/>
            <a:ext cx="2259918" cy="2790023"/>
          </a:xfrm>
          <a:prstGeom prst="rect">
            <a:avLst/>
          </a:prstGeom>
        </p:spPr>
      </p:pic>
      <p:pic>
        <p:nvPicPr>
          <p:cNvPr id="4" name="Picture 3" descr="A close-up of an x-ray of a knee&#10;&#10;Description automatically generated">
            <a:extLst>
              <a:ext uri="{FF2B5EF4-FFF2-40B4-BE49-F238E27FC236}">
                <a16:creationId xmlns:a16="http://schemas.microsoft.com/office/drawing/2014/main" id="{E4A57802-D993-407E-FBCE-5C4AC487FEDD}"/>
              </a:ext>
            </a:extLst>
          </p:cNvPr>
          <p:cNvPicPr>
            <a:picLocks noChangeAspect="1"/>
          </p:cNvPicPr>
          <p:nvPr/>
        </p:nvPicPr>
        <p:blipFill rotWithShape="1">
          <a:blip r:embed="rId3"/>
          <a:srcRect l="53894" b="6947"/>
          <a:stretch/>
        </p:blipFill>
        <p:spPr>
          <a:xfrm>
            <a:off x="8704628" y="3435522"/>
            <a:ext cx="2684281" cy="2790024"/>
          </a:xfrm>
          <a:prstGeom prst="rect">
            <a:avLst/>
          </a:prstGeom>
        </p:spPr>
      </p:pic>
      <p:sp>
        <p:nvSpPr>
          <p:cNvPr id="6" name="TextBox 5">
            <a:extLst>
              <a:ext uri="{FF2B5EF4-FFF2-40B4-BE49-F238E27FC236}">
                <a16:creationId xmlns:a16="http://schemas.microsoft.com/office/drawing/2014/main" id="{F6A412C5-7B58-FEC6-25BE-B2768695DAE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483708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3CB2-E1EB-4003-4204-BC3C99149A76}"/>
              </a:ext>
            </a:extLst>
          </p:cNvPr>
          <p:cNvSpPr>
            <a:spLocks noGrp="1"/>
          </p:cNvSpPr>
          <p:nvPr>
            <p:ph type="title"/>
          </p:nvPr>
        </p:nvSpPr>
        <p:spPr>
          <a:xfrm>
            <a:off x="1066800" y="642594"/>
            <a:ext cx="5029200" cy="1371600"/>
          </a:xfrm>
        </p:spPr>
        <p:txBody>
          <a:bodyPr>
            <a:normAutofit fontScale="90000"/>
          </a:bodyPr>
          <a:lstStyle/>
          <a:p>
            <a:r>
              <a:rPr lang="en-US" dirty="0">
                <a:solidFill>
                  <a:schemeClr val="accent1">
                    <a:lumMod val="40000"/>
                    <a:lumOff val="60000"/>
                  </a:schemeClr>
                </a:solidFill>
              </a:rPr>
              <a:t>Moderate Specificity</a:t>
            </a:r>
          </a:p>
        </p:txBody>
      </p:sp>
      <p:sp>
        <p:nvSpPr>
          <p:cNvPr id="3" name="Content Placeholder 2">
            <a:extLst>
              <a:ext uri="{FF2B5EF4-FFF2-40B4-BE49-F238E27FC236}">
                <a16:creationId xmlns:a16="http://schemas.microsoft.com/office/drawing/2014/main" id="{6C84C7AF-5534-C012-15C7-400EAD115090}"/>
              </a:ext>
            </a:extLst>
          </p:cNvPr>
          <p:cNvSpPr>
            <a:spLocks noGrp="1"/>
          </p:cNvSpPr>
          <p:nvPr>
            <p:ph idx="1"/>
          </p:nvPr>
        </p:nvSpPr>
        <p:spPr>
          <a:xfrm>
            <a:off x="1066800" y="2103120"/>
            <a:ext cx="5099108" cy="3931920"/>
          </a:xfrm>
        </p:spPr>
        <p:txBody>
          <a:bodyPr>
            <a:normAutofit/>
          </a:bodyPr>
          <a:lstStyle/>
          <a:p>
            <a:pPr lvl="0"/>
            <a:r>
              <a:rPr lang="en-US" sz="2800" dirty="0"/>
              <a:t>Multiple fractures, especially bilateral</a:t>
            </a:r>
          </a:p>
          <a:p>
            <a:pPr lvl="0"/>
            <a:r>
              <a:rPr lang="en-US" sz="2800" dirty="0"/>
              <a:t>Fractures at different ages</a:t>
            </a:r>
          </a:p>
          <a:p>
            <a:pPr lvl="0"/>
            <a:r>
              <a:rPr lang="en-US" sz="2800" dirty="0"/>
              <a:t>Epiphyseal separations</a:t>
            </a:r>
          </a:p>
          <a:p>
            <a:pPr lvl="0"/>
            <a:r>
              <a:rPr lang="en-US" sz="2800" dirty="0"/>
              <a:t>Vertebral body fractures/subluxations</a:t>
            </a:r>
          </a:p>
          <a:p>
            <a:pPr lvl="0"/>
            <a:r>
              <a:rPr lang="en-US" sz="2800" dirty="0"/>
              <a:t>Digit fractures</a:t>
            </a:r>
          </a:p>
          <a:p>
            <a:endParaRPr lang="en-US" sz="2800" dirty="0"/>
          </a:p>
        </p:txBody>
      </p:sp>
      <p:sp>
        <p:nvSpPr>
          <p:cNvPr id="4" name="Title 1">
            <a:extLst>
              <a:ext uri="{FF2B5EF4-FFF2-40B4-BE49-F238E27FC236}">
                <a16:creationId xmlns:a16="http://schemas.microsoft.com/office/drawing/2014/main" id="{EE0DF94A-D8AB-B30D-2C30-362DAA0F1FCE}"/>
              </a:ext>
            </a:extLst>
          </p:cNvPr>
          <p:cNvSpPr txBox="1">
            <a:spLocks/>
          </p:cNvSpPr>
          <p:nvPr/>
        </p:nvSpPr>
        <p:spPr>
          <a:xfrm>
            <a:off x="6462319" y="687057"/>
            <a:ext cx="5029200" cy="1371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US" dirty="0">
                <a:solidFill>
                  <a:schemeClr val="accent1">
                    <a:lumMod val="40000"/>
                    <a:lumOff val="60000"/>
                  </a:schemeClr>
                </a:solidFill>
              </a:rPr>
              <a:t>Common, but Low Specificity</a:t>
            </a:r>
          </a:p>
        </p:txBody>
      </p:sp>
      <p:sp>
        <p:nvSpPr>
          <p:cNvPr id="5" name="Content Placeholder 2">
            <a:extLst>
              <a:ext uri="{FF2B5EF4-FFF2-40B4-BE49-F238E27FC236}">
                <a16:creationId xmlns:a16="http://schemas.microsoft.com/office/drawing/2014/main" id="{6DF308F7-3C66-E59C-2B0F-99B7C2B70D7E}"/>
              </a:ext>
            </a:extLst>
          </p:cNvPr>
          <p:cNvSpPr txBox="1">
            <a:spLocks/>
          </p:cNvSpPr>
          <p:nvPr/>
        </p:nvSpPr>
        <p:spPr>
          <a:xfrm>
            <a:off x="6462319" y="2103119"/>
            <a:ext cx="5349380" cy="4255735"/>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lvl="0"/>
            <a:r>
              <a:rPr lang="en-US" sz="2800" dirty="0"/>
              <a:t>Subperiosteal new bone formation.</a:t>
            </a:r>
          </a:p>
          <a:p>
            <a:pPr lvl="0"/>
            <a:r>
              <a:rPr lang="en-US" sz="2800" dirty="0"/>
              <a:t>Clavicle fractures.</a:t>
            </a:r>
          </a:p>
          <a:p>
            <a:pPr lvl="0"/>
            <a:r>
              <a:rPr lang="en-US" sz="2800" dirty="0"/>
              <a:t>Long bone shaft fractures.</a:t>
            </a:r>
          </a:p>
          <a:p>
            <a:pPr lvl="0"/>
            <a:r>
              <a:rPr lang="en-US" sz="2800" dirty="0"/>
              <a:t>Skull fractures.</a:t>
            </a:r>
          </a:p>
          <a:p>
            <a:pPr lvl="0"/>
            <a:r>
              <a:rPr lang="en-US" sz="2800" dirty="0"/>
              <a:t>Low-specificity fractures may be strong indicators of abuse in the appropriate clinical setting (</a:t>
            </a:r>
            <a:r>
              <a:rPr lang="en-US" sz="2800" dirty="0" err="1"/>
              <a:t>eg</a:t>
            </a:r>
            <a:r>
              <a:rPr lang="en-US" sz="2800" dirty="0"/>
              <a:t>, no trauma history in a nonmobile baby).</a:t>
            </a:r>
          </a:p>
        </p:txBody>
      </p:sp>
      <p:sp>
        <p:nvSpPr>
          <p:cNvPr id="8" name="TextBox 7">
            <a:extLst>
              <a:ext uri="{FF2B5EF4-FFF2-40B4-BE49-F238E27FC236}">
                <a16:creationId xmlns:a16="http://schemas.microsoft.com/office/drawing/2014/main" id="{2017C0C7-F897-DC42-6D43-56C0E606B45A}"/>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62126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2FD6-F382-208C-8858-53F31A128102}"/>
              </a:ext>
            </a:extLst>
          </p:cNvPr>
          <p:cNvSpPr>
            <a:spLocks noGrp="1"/>
          </p:cNvSpPr>
          <p:nvPr>
            <p:ph type="title"/>
          </p:nvPr>
        </p:nvSpPr>
        <p:spPr/>
        <p:txBody>
          <a:bodyPr/>
          <a:lstStyle/>
          <a:p>
            <a:r>
              <a:rPr lang="en-US" dirty="0">
                <a:solidFill>
                  <a:schemeClr val="accent1">
                    <a:lumMod val="40000"/>
                    <a:lumOff val="60000"/>
                  </a:schemeClr>
                </a:solidFill>
              </a:rPr>
              <a:t>Mandated Reporter</a:t>
            </a:r>
          </a:p>
        </p:txBody>
      </p:sp>
      <p:sp>
        <p:nvSpPr>
          <p:cNvPr id="3" name="Content Placeholder 2">
            <a:extLst>
              <a:ext uri="{FF2B5EF4-FFF2-40B4-BE49-F238E27FC236}">
                <a16:creationId xmlns:a16="http://schemas.microsoft.com/office/drawing/2014/main" id="{29DD219B-75C2-3500-70BB-685C114BF374}"/>
              </a:ext>
            </a:extLst>
          </p:cNvPr>
          <p:cNvSpPr>
            <a:spLocks noGrp="1"/>
          </p:cNvSpPr>
          <p:nvPr>
            <p:ph idx="1"/>
          </p:nvPr>
        </p:nvSpPr>
        <p:spPr/>
        <p:txBody>
          <a:bodyPr>
            <a:normAutofit/>
          </a:bodyPr>
          <a:lstStyle/>
          <a:p>
            <a:r>
              <a:rPr lang="en-US" sz="2800" dirty="0"/>
              <a:t> Must report </a:t>
            </a:r>
            <a:r>
              <a:rPr lang="en-US" sz="2800" b="1" dirty="0"/>
              <a:t>directly </a:t>
            </a:r>
            <a:r>
              <a:rPr lang="en-US" sz="2800" dirty="0"/>
              <a:t>and </a:t>
            </a:r>
            <a:r>
              <a:rPr lang="en-US" sz="2800" b="1" dirty="0"/>
              <a:t>immediately </a:t>
            </a:r>
            <a:endParaRPr lang="en-US" sz="2800" dirty="0"/>
          </a:p>
          <a:p>
            <a:r>
              <a:rPr lang="en-US" sz="2800" dirty="0"/>
              <a:t> Must </a:t>
            </a:r>
            <a:r>
              <a:rPr lang="en-US" sz="2800" b="1" dirty="0"/>
              <a:t>notify </a:t>
            </a:r>
            <a:r>
              <a:rPr lang="en-US" sz="2800" dirty="0"/>
              <a:t>the person in charge or designee</a:t>
            </a:r>
          </a:p>
          <a:p>
            <a:pPr marL="0" indent="0" algn="ctr">
              <a:buNone/>
            </a:pPr>
            <a:endParaRPr lang="en-US" sz="2800" dirty="0"/>
          </a:p>
          <a:p>
            <a:pPr marL="0" indent="0" algn="ctr">
              <a:buNone/>
            </a:pPr>
            <a:r>
              <a:rPr lang="en-US" sz="2800" i="1" u="sng" dirty="0"/>
              <a:t>If working as a team, decide who will make the report </a:t>
            </a:r>
          </a:p>
          <a:p>
            <a:pPr marL="0" indent="0" algn="ctr">
              <a:buNone/>
            </a:pPr>
            <a:endParaRPr lang="en-US" sz="2800" dirty="0"/>
          </a:p>
          <a:p>
            <a:pPr marL="0" indent="0" algn="ctr">
              <a:buNone/>
            </a:pPr>
            <a:r>
              <a:rPr lang="en-US" sz="2800" b="1" dirty="0">
                <a:solidFill>
                  <a:schemeClr val="tx2"/>
                </a:solidFill>
              </a:rPr>
              <a:t>Establish a protocol!</a:t>
            </a:r>
          </a:p>
        </p:txBody>
      </p:sp>
      <p:sp>
        <p:nvSpPr>
          <p:cNvPr id="4" name="TextBox 3">
            <a:extLst>
              <a:ext uri="{FF2B5EF4-FFF2-40B4-BE49-F238E27FC236}">
                <a16:creationId xmlns:a16="http://schemas.microsoft.com/office/drawing/2014/main" id="{3AA51886-ED1E-8B20-6AD4-F4C8561FA49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600092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77E8-9713-F946-A002-F2B8A32CAD0D}"/>
              </a:ext>
            </a:extLst>
          </p:cNvPr>
          <p:cNvSpPr>
            <a:spLocks noGrp="1"/>
          </p:cNvSpPr>
          <p:nvPr>
            <p:ph type="title"/>
          </p:nvPr>
        </p:nvSpPr>
        <p:spPr/>
        <p:txBody>
          <a:bodyPr/>
          <a:lstStyle/>
          <a:p>
            <a:r>
              <a:rPr lang="en-US" dirty="0">
                <a:solidFill>
                  <a:schemeClr val="accent1">
                    <a:lumMod val="40000"/>
                    <a:lumOff val="60000"/>
                  </a:schemeClr>
                </a:solidFill>
              </a:rPr>
              <a:t>Diseases Simulating Fractures</a:t>
            </a:r>
          </a:p>
        </p:txBody>
      </p:sp>
      <p:sp>
        <p:nvSpPr>
          <p:cNvPr id="3" name="Content Placeholder 2">
            <a:extLst>
              <a:ext uri="{FF2B5EF4-FFF2-40B4-BE49-F238E27FC236}">
                <a16:creationId xmlns:a16="http://schemas.microsoft.com/office/drawing/2014/main" id="{7E21D77C-6531-21E8-B46C-BB46CC600A5E}"/>
              </a:ext>
            </a:extLst>
          </p:cNvPr>
          <p:cNvSpPr>
            <a:spLocks noGrp="1"/>
          </p:cNvSpPr>
          <p:nvPr>
            <p:ph idx="1"/>
          </p:nvPr>
        </p:nvSpPr>
        <p:spPr>
          <a:xfrm>
            <a:off x="1066800" y="2103120"/>
            <a:ext cx="4424825" cy="3931920"/>
          </a:xfrm>
        </p:spPr>
        <p:txBody>
          <a:bodyPr>
            <a:normAutofit fontScale="92500"/>
          </a:bodyPr>
          <a:lstStyle/>
          <a:p>
            <a:r>
              <a:rPr lang="en-US" sz="2400" dirty="0"/>
              <a:t>Spina bifida/neuromuscular disease</a:t>
            </a:r>
          </a:p>
          <a:p>
            <a:r>
              <a:rPr lang="en-US" sz="2400" dirty="0"/>
              <a:t>Osteomyelitis</a:t>
            </a:r>
          </a:p>
          <a:p>
            <a:r>
              <a:rPr lang="en-US" sz="2400" dirty="0"/>
              <a:t>Congenital syphilis </a:t>
            </a:r>
          </a:p>
          <a:p>
            <a:r>
              <a:rPr lang="en-US" sz="2400" dirty="0"/>
              <a:t>Rickets</a:t>
            </a:r>
          </a:p>
          <a:p>
            <a:r>
              <a:rPr lang="en-US" sz="2400" dirty="0"/>
              <a:t>Scurvy</a:t>
            </a:r>
          </a:p>
          <a:p>
            <a:r>
              <a:rPr lang="en-US" sz="2400" dirty="0"/>
              <a:t>Vit. A intoxication</a:t>
            </a:r>
          </a:p>
          <a:p>
            <a:r>
              <a:rPr lang="en-US" sz="2400" dirty="0"/>
              <a:t>Caffey’s disease</a:t>
            </a:r>
          </a:p>
          <a:p>
            <a:r>
              <a:rPr lang="en-US" sz="2400" dirty="0"/>
              <a:t>Leukemia</a:t>
            </a:r>
          </a:p>
        </p:txBody>
      </p:sp>
      <p:sp>
        <p:nvSpPr>
          <p:cNvPr id="4" name="Content Placeholder 2">
            <a:extLst>
              <a:ext uri="{FF2B5EF4-FFF2-40B4-BE49-F238E27FC236}">
                <a16:creationId xmlns:a16="http://schemas.microsoft.com/office/drawing/2014/main" id="{12A34A27-0AAA-BAE5-B691-355409155CBB}"/>
              </a:ext>
            </a:extLst>
          </p:cNvPr>
          <p:cNvSpPr txBox="1">
            <a:spLocks/>
          </p:cNvSpPr>
          <p:nvPr/>
        </p:nvSpPr>
        <p:spPr>
          <a:xfrm>
            <a:off x="5587419" y="2103120"/>
            <a:ext cx="4424825"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sz="2200" dirty="0"/>
              <a:t>Copper deficiency</a:t>
            </a:r>
          </a:p>
          <a:p>
            <a:r>
              <a:rPr lang="en-US" sz="2200" dirty="0"/>
              <a:t>Menke’s syndrome</a:t>
            </a:r>
          </a:p>
          <a:p>
            <a:r>
              <a:rPr lang="en-US" sz="2200" dirty="0"/>
              <a:t>Drugs: Prostaglandin E, Methotrexate</a:t>
            </a:r>
          </a:p>
          <a:p>
            <a:r>
              <a:rPr lang="en-US" sz="2200" dirty="0"/>
              <a:t>Metaphyseal &amp; spondylometaphyseal dysplasia</a:t>
            </a:r>
          </a:p>
          <a:p>
            <a:r>
              <a:rPr lang="en-US" sz="2200" u="sng" dirty="0"/>
              <a:t>Osteogenesis Imperfecta</a:t>
            </a:r>
          </a:p>
        </p:txBody>
      </p:sp>
      <p:pic>
        <p:nvPicPr>
          <p:cNvPr id="10242" name="Picture 2" descr="Osteogenesis imperfecta | Radiology Reference Article | Radiopaedia.org">
            <a:extLst>
              <a:ext uri="{FF2B5EF4-FFF2-40B4-BE49-F238E27FC236}">
                <a16:creationId xmlns:a16="http://schemas.microsoft.com/office/drawing/2014/main" id="{7524F3B4-7606-F768-1C77-ED8EA24982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87" r="16324" b="5723"/>
          <a:stretch/>
        </p:blipFill>
        <p:spPr bwMode="auto">
          <a:xfrm>
            <a:off x="9593363" y="2142308"/>
            <a:ext cx="1924001" cy="3359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1F069E-39F0-9192-B2FF-25D6C3C0D754}"/>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723764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ABA6-63E5-B1E3-20BD-881E5003985D}"/>
              </a:ext>
            </a:extLst>
          </p:cNvPr>
          <p:cNvSpPr>
            <a:spLocks noGrp="1"/>
          </p:cNvSpPr>
          <p:nvPr>
            <p:ph type="title"/>
          </p:nvPr>
        </p:nvSpPr>
        <p:spPr/>
        <p:txBody>
          <a:bodyPr/>
          <a:lstStyle/>
          <a:p>
            <a:r>
              <a:rPr lang="en-US" dirty="0">
                <a:solidFill>
                  <a:schemeClr val="accent1">
                    <a:lumMod val="40000"/>
                    <a:lumOff val="60000"/>
                  </a:schemeClr>
                </a:solidFill>
              </a:rPr>
              <a:t>Myths About Fractures</a:t>
            </a:r>
          </a:p>
        </p:txBody>
      </p:sp>
      <p:sp>
        <p:nvSpPr>
          <p:cNvPr id="3" name="Content Placeholder 2">
            <a:extLst>
              <a:ext uri="{FF2B5EF4-FFF2-40B4-BE49-F238E27FC236}">
                <a16:creationId xmlns:a16="http://schemas.microsoft.com/office/drawing/2014/main" id="{C8DF0DAC-1F8A-7DC1-25EA-EB4C65D5A6A5}"/>
              </a:ext>
            </a:extLst>
          </p:cNvPr>
          <p:cNvSpPr>
            <a:spLocks noGrp="1"/>
          </p:cNvSpPr>
          <p:nvPr>
            <p:ph idx="1"/>
          </p:nvPr>
        </p:nvSpPr>
        <p:spPr/>
        <p:txBody>
          <a:bodyPr>
            <a:normAutofit/>
          </a:bodyPr>
          <a:lstStyle/>
          <a:p>
            <a:r>
              <a:rPr lang="en-US" sz="2400" dirty="0"/>
              <a:t>Myth: Spiral fractures are nearly always abusive.</a:t>
            </a:r>
          </a:p>
          <a:p>
            <a:pPr lvl="1"/>
            <a:r>
              <a:rPr lang="en-US" sz="2000" dirty="0"/>
              <a:t>Fact: Spiral fractures can be non-abusive. </a:t>
            </a:r>
          </a:p>
          <a:p>
            <a:r>
              <a:rPr lang="en-US" sz="2400" dirty="0"/>
              <a:t>Myth: Babies’ bones break easily.</a:t>
            </a:r>
          </a:p>
          <a:p>
            <a:pPr lvl="1"/>
            <a:r>
              <a:rPr lang="en-US" sz="2000" dirty="0"/>
              <a:t>Fact: It takes significant force to break an infant’s bones. </a:t>
            </a:r>
          </a:p>
          <a:p>
            <a:r>
              <a:rPr lang="en-US" sz="2400" dirty="0"/>
              <a:t>Myth: There should be bruises over inflicted fractures.</a:t>
            </a:r>
          </a:p>
          <a:p>
            <a:pPr lvl="1"/>
            <a:r>
              <a:rPr lang="en-US" sz="2000" dirty="0"/>
              <a:t>Fact: About 60% of fractures have no bruises.</a:t>
            </a:r>
          </a:p>
          <a:p>
            <a:pPr lvl="1"/>
            <a:r>
              <a:rPr lang="en-US" sz="2000" dirty="0"/>
              <a:t>Fact: 26% sensitivity to predict abusive fracture.</a:t>
            </a:r>
          </a:p>
          <a:p>
            <a:pPr lvl="2"/>
            <a:r>
              <a:rPr lang="en-US" sz="2000" dirty="0"/>
              <a:t>Peters (2008)</a:t>
            </a:r>
          </a:p>
          <a:p>
            <a:pPr lvl="2"/>
            <a:r>
              <a:rPr lang="en-US" sz="2000" dirty="0"/>
              <a:t>Valvano (2009)</a:t>
            </a:r>
          </a:p>
        </p:txBody>
      </p:sp>
      <p:sp>
        <p:nvSpPr>
          <p:cNvPr id="4" name="TextBox 3">
            <a:extLst>
              <a:ext uri="{FF2B5EF4-FFF2-40B4-BE49-F238E27FC236}">
                <a16:creationId xmlns:a16="http://schemas.microsoft.com/office/drawing/2014/main" id="{451904F5-AD84-875F-BF93-2ECCCFA9D026}"/>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833592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640B-C18C-C36F-EAAD-4066F6AC7EF5}"/>
              </a:ext>
            </a:extLst>
          </p:cNvPr>
          <p:cNvSpPr>
            <a:spLocks noGrp="1"/>
          </p:cNvSpPr>
          <p:nvPr>
            <p:ph type="title"/>
          </p:nvPr>
        </p:nvSpPr>
        <p:spPr/>
        <p:txBody>
          <a:bodyPr/>
          <a:lstStyle/>
          <a:p>
            <a:r>
              <a:rPr lang="en-US" dirty="0"/>
              <a:t>Evaluation &amp; reporting</a:t>
            </a:r>
          </a:p>
        </p:txBody>
      </p:sp>
    </p:spTree>
    <p:extLst>
      <p:ext uri="{BB962C8B-B14F-4D97-AF65-F5344CB8AC3E}">
        <p14:creationId xmlns:p14="http://schemas.microsoft.com/office/powerpoint/2010/main" val="356649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1C75-5A52-14AA-E1A0-573238FF12C6}"/>
              </a:ext>
            </a:extLst>
          </p:cNvPr>
          <p:cNvSpPr>
            <a:spLocks noGrp="1"/>
          </p:cNvSpPr>
          <p:nvPr>
            <p:ph type="title"/>
          </p:nvPr>
        </p:nvSpPr>
        <p:spPr/>
        <p:txBody>
          <a:bodyPr/>
          <a:lstStyle/>
          <a:p>
            <a:r>
              <a:rPr lang="en-US" dirty="0">
                <a:solidFill>
                  <a:schemeClr val="accent1">
                    <a:lumMod val="40000"/>
                    <a:lumOff val="60000"/>
                  </a:schemeClr>
                </a:solidFill>
              </a:rPr>
              <a:t>Evaluation of Possible Abuse</a:t>
            </a:r>
          </a:p>
        </p:txBody>
      </p:sp>
      <p:sp>
        <p:nvSpPr>
          <p:cNvPr id="3" name="Content Placeholder 2">
            <a:extLst>
              <a:ext uri="{FF2B5EF4-FFF2-40B4-BE49-F238E27FC236}">
                <a16:creationId xmlns:a16="http://schemas.microsoft.com/office/drawing/2014/main" id="{A3AA2960-7387-F1E0-33DC-01AD4A27134A}"/>
              </a:ext>
            </a:extLst>
          </p:cNvPr>
          <p:cNvSpPr>
            <a:spLocks noGrp="1"/>
          </p:cNvSpPr>
          <p:nvPr>
            <p:ph idx="1"/>
          </p:nvPr>
        </p:nvSpPr>
        <p:spPr/>
        <p:txBody>
          <a:bodyPr>
            <a:normAutofit lnSpcReduction="10000"/>
          </a:bodyPr>
          <a:lstStyle/>
          <a:p>
            <a:pPr lvl="0"/>
            <a:r>
              <a:rPr lang="en-US" sz="2400" dirty="0"/>
              <a:t>Is there a plausible explanation? </a:t>
            </a:r>
          </a:p>
          <a:p>
            <a:pPr lvl="0"/>
            <a:r>
              <a:rPr lang="en-US" sz="2400" dirty="0"/>
              <a:t>If no, consider </a:t>
            </a:r>
          </a:p>
          <a:p>
            <a:pPr lvl="1"/>
            <a:r>
              <a:rPr lang="en-US" sz="2000" i="1" dirty="0"/>
              <a:t>Skeletal survey</a:t>
            </a:r>
            <a:r>
              <a:rPr lang="en-US" sz="2000" dirty="0"/>
              <a:t> in children younger than 2 years</a:t>
            </a:r>
          </a:p>
          <a:p>
            <a:pPr lvl="1"/>
            <a:r>
              <a:rPr lang="en-US" sz="2000" dirty="0"/>
              <a:t>Repeat skeletal survey 2 weeks after initial survey</a:t>
            </a:r>
          </a:p>
          <a:p>
            <a:pPr lvl="1"/>
            <a:r>
              <a:rPr lang="en-US" sz="2000" i="1" dirty="0"/>
              <a:t>Head computed tomography (CT) scan</a:t>
            </a:r>
            <a:r>
              <a:rPr lang="en-US" sz="2000" dirty="0"/>
              <a:t> in infants younger than 6 months and those with abnormal neurologic findings</a:t>
            </a:r>
          </a:p>
          <a:p>
            <a:pPr lvl="1"/>
            <a:r>
              <a:rPr lang="en-US" sz="2000" dirty="0"/>
              <a:t>Dilated </a:t>
            </a:r>
            <a:r>
              <a:rPr lang="en-US" sz="2000" i="1" dirty="0"/>
              <a:t>ophthalmologic examination</a:t>
            </a:r>
            <a:r>
              <a:rPr lang="en-US" sz="2000" dirty="0"/>
              <a:t> when AHT is suspected</a:t>
            </a:r>
          </a:p>
          <a:p>
            <a:pPr lvl="1"/>
            <a:r>
              <a:rPr lang="en-US" sz="2000" dirty="0"/>
              <a:t>Laboratory studies to </a:t>
            </a:r>
            <a:r>
              <a:rPr lang="en-US" sz="2000" i="1" dirty="0"/>
              <a:t>screen for abdominal injury</a:t>
            </a:r>
            <a:endParaRPr lang="en-US" dirty="0"/>
          </a:p>
          <a:p>
            <a:pPr lvl="1"/>
            <a:r>
              <a:rPr lang="en-US" sz="2000" dirty="0"/>
              <a:t>Screening for occult drug injury</a:t>
            </a:r>
            <a:endParaRPr lang="en-US" dirty="0"/>
          </a:p>
          <a:p>
            <a:pPr lvl="1"/>
            <a:r>
              <a:rPr lang="en-US" sz="2000" dirty="0"/>
              <a:t>Screening for </a:t>
            </a:r>
            <a:r>
              <a:rPr lang="en-US" sz="2000" i="1" dirty="0"/>
              <a:t>predisposing conditions,</a:t>
            </a:r>
            <a:r>
              <a:rPr lang="en-US" sz="2000" dirty="0"/>
              <a:t> such as bleeding diatheses, if bruising is present </a:t>
            </a:r>
          </a:p>
          <a:p>
            <a:endParaRPr lang="en-US" sz="2400" dirty="0"/>
          </a:p>
          <a:p>
            <a:pPr marL="0" indent="0">
              <a:buNone/>
            </a:pPr>
            <a:endParaRPr lang="en-US" sz="2400" dirty="0"/>
          </a:p>
        </p:txBody>
      </p:sp>
      <p:sp>
        <p:nvSpPr>
          <p:cNvPr id="4" name="TextBox 3">
            <a:extLst>
              <a:ext uri="{FF2B5EF4-FFF2-40B4-BE49-F238E27FC236}">
                <a16:creationId xmlns:a16="http://schemas.microsoft.com/office/drawing/2014/main" id="{EABE7172-CD86-9724-FA85-E6963F9A0805}"/>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74542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0E3E-4EF7-9514-486D-4AAF75E5E8DA}"/>
              </a:ext>
            </a:extLst>
          </p:cNvPr>
          <p:cNvSpPr>
            <a:spLocks noGrp="1"/>
          </p:cNvSpPr>
          <p:nvPr>
            <p:ph type="title"/>
          </p:nvPr>
        </p:nvSpPr>
        <p:spPr>
          <a:xfrm>
            <a:off x="6846137" y="727626"/>
            <a:ext cx="4602152" cy="1718225"/>
          </a:xfrm>
        </p:spPr>
        <p:txBody>
          <a:bodyPr>
            <a:normAutofit/>
          </a:bodyPr>
          <a:lstStyle/>
          <a:p>
            <a:r>
              <a:rPr lang="en-US"/>
              <a:t>Skeletal Survey</a:t>
            </a:r>
          </a:p>
        </p:txBody>
      </p:sp>
      <p:sp>
        <p:nvSpPr>
          <p:cNvPr id="3" name="Content Placeholder 2">
            <a:extLst>
              <a:ext uri="{FF2B5EF4-FFF2-40B4-BE49-F238E27FC236}">
                <a16:creationId xmlns:a16="http://schemas.microsoft.com/office/drawing/2014/main" id="{6571C8D9-EE96-0093-EE95-D5E65B700E9C}"/>
              </a:ext>
            </a:extLst>
          </p:cNvPr>
          <p:cNvSpPr>
            <a:spLocks noGrp="1"/>
          </p:cNvSpPr>
          <p:nvPr>
            <p:ph idx="1"/>
          </p:nvPr>
        </p:nvSpPr>
        <p:spPr>
          <a:xfrm>
            <a:off x="6846137" y="2164360"/>
            <a:ext cx="4602152" cy="3971439"/>
          </a:xfrm>
        </p:spPr>
        <p:txBody>
          <a:bodyPr>
            <a:normAutofit/>
          </a:bodyPr>
          <a:lstStyle/>
          <a:p>
            <a:pPr lvl="0">
              <a:buNone/>
            </a:pPr>
            <a:r>
              <a:rPr lang="en-US" dirty="0"/>
              <a:t>The skeletal survey is the primary imaging study for suspected child abuse in children younger </a:t>
            </a:r>
            <a:br>
              <a:rPr lang="en-US" dirty="0"/>
            </a:br>
            <a:r>
              <a:rPr lang="en-US" dirty="0"/>
              <a:t>than 2 years.</a:t>
            </a:r>
          </a:p>
          <a:p>
            <a:pPr lvl="0">
              <a:buNone/>
            </a:pPr>
            <a:r>
              <a:rPr lang="en-US" dirty="0"/>
              <a:t>Must comply with standards developed by the American College of Radiology.</a:t>
            </a:r>
          </a:p>
          <a:p>
            <a:pPr lvl="0">
              <a:buNone/>
            </a:pPr>
            <a:r>
              <a:rPr lang="en-US" dirty="0"/>
              <a:t>19 separate radiographic exposures.</a:t>
            </a:r>
          </a:p>
          <a:p>
            <a:pPr lvl="0">
              <a:buNone/>
            </a:pPr>
            <a:r>
              <a:rPr lang="en-US" dirty="0"/>
              <a:t>“Babygram” not acceptable.</a:t>
            </a:r>
          </a:p>
          <a:p>
            <a:pPr lvl="0">
              <a:buNone/>
            </a:pPr>
            <a:r>
              <a:rPr lang="en-US" dirty="0"/>
              <a:t>Ideally read by pediatric radiologist.</a:t>
            </a:r>
          </a:p>
          <a:p>
            <a:pPr lvl="0">
              <a:buNone/>
            </a:pPr>
            <a:r>
              <a:rPr lang="en-US" dirty="0"/>
              <a:t>Skeletal survey should be repeated 2 weeks post-injury</a:t>
            </a:r>
          </a:p>
          <a:p>
            <a:pPr>
              <a:buNone/>
            </a:pPr>
            <a:endParaRPr lang="en-US" dirty="0"/>
          </a:p>
          <a:p>
            <a:pPr>
              <a:buNone/>
            </a:pPr>
            <a:endParaRPr lang="en-US" dirty="0"/>
          </a:p>
        </p:txBody>
      </p:sp>
      <p:graphicFrame>
        <p:nvGraphicFramePr>
          <p:cNvPr id="4" name="Content Placeholder 3">
            <a:extLst>
              <a:ext uri="{FF2B5EF4-FFF2-40B4-BE49-F238E27FC236}">
                <a16:creationId xmlns:a16="http://schemas.microsoft.com/office/drawing/2014/main" id="{568F54C8-FB63-4A1A-248E-A80FB65F83C0}"/>
              </a:ext>
            </a:extLst>
          </p:cNvPr>
          <p:cNvGraphicFramePr>
            <a:graphicFrameLocks/>
          </p:cNvGraphicFramePr>
          <p:nvPr/>
        </p:nvGraphicFramePr>
        <p:xfrm>
          <a:off x="882713" y="1329677"/>
          <a:ext cx="4572418" cy="4520922"/>
        </p:xfrm>
        <a:graphic>
          <a:graphicData uri="http://schemas.openxmlformats.org/drawingml/2006/table">
            <a:tbl>
              <a:tblPr>
                <a:tableStyleId>{8EC20E35-A176-4012-BC5E-935CFFF8708E}</a:tableStyleId>
              </a:tblPr>
              <a:tblGrid>
                <a:gridCol w="4572418">
                  <a:extLst>
                    <a:ext uri="{9D8B030D-6E8A-4147-A177-3AD203B41FA5}">
                      <a16:colId xmlns:a16="http://schemas.microsoft.com/office/drawing/2014/main" val="20000"/>
                    </a:ext>
                  </a:extLst>
                </a:gridCol>
              </a:tblGrid>
              <a:tr h="469088">
                <a:tc>
                  <a:txBody>
                    <a:bodyPr/>
                    <a:lstStyle/>
                    <a:p>
                      <a:pPr marL="0" marR="0">
                        <a:spcBef>
                          <a:spcPts val="0"/>
                        </a:spcBef>
                        <a:spcAft>
                          <a:spcPts val="0"/>
                        </a:spcAft>
                      </a:pPr>
                      <a:r>
                        <a:rPr lang="en-US" sz="2100" b="1" kern="1200">
                          <a:effectLst/>
                        </a:rPr>
                        <a:t>Skull: </a:t>
                      </a:r>
                      <a:r>
                        <a:rPr lang="en-US" sz="2100" b="0" kern="1200">
                          <a:effectLst/>
                        </a:rPr>
                        <a:t>frontal and lateral views</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1"/>
                  </a:ext>
                </a:extLst>
              </a:tr>
              <a:tr h="788920">
                <a:tc>
                  <a:txBody>
                    <a:bodyPr/>
                    <a:lstStyle/>
                    <a:p>
                      <a:pPr marL="0" marR="0">
                        <a:spcBef>
                          <a:spcPts val="0"/>
                        </a:spcBef>
                        <a:spcAft>
                          <a:spcPts val="0"/>
                        </a:spcAft>
                      </a:pPr>
                      <a:r>
                        <a:rPr lang="en-US" sz="2100" b="1" kern="1200">
                          <a:effectLst/>
                        </a:rPr>
                        <a:t>Spine:</a:t>
                      </a:r>
                      <a:r>
                        <a:rPr lang="en-US" sz="2100" b="0" kern="1200">
                          <a:effectLst/>
                        </a:rPr>
                        <a:t> frontal, lateral thoracolumbar spine (including sternum)</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2"/>
                  </a:ext>
                </a:extLst>
              </a:tr>
              <a:tr h="469088">
                <a:tc>
                  <a:txBody>
                    <a:bodyPr/>
                    <a:lstStyle/>
                    <a:p>
                      <a:pPr marL="0" marR="0">
                        <a:spcBef>
                          <a:spcPts val="0"/>
                        </a:spcBef>
                        <a:spcAft>
                          <a:spcPts val="0"/>
                        </a:spcAft>
                      </a:pPr>
                      <a:r>
                        <a:rPr lang="en-US" sz="2100" b="1" kern="1200">
                          <a:effectLst/>
                        </a:rPr>
                        <a:t>Chest:</a:t>
                      </a:r>
                      <a:r>
                        <a:rPr lang="en-US" sz="2100" b="0" kern="1200">
                          <a:effectLst/>
                        </a:rPr>
                        <a:t> frontal and lateral</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3"/>
                  </a:ext>
                </a:extLst>
              </a:tr>
              <a:tr h="469088">
                <a:tc>
                  <a:txBody>
                    <a:bodyPr/>
                    <a:lstStyle/>
                    <a:p>
                      <a:pPr marL="0" marR="0">
                        <a:spcBef>
                          <a:spcPts val="0"/>
                        </a:spcBef>
                        <a:spcAft>
                          <a:spcPts val="0"/>
                        </a:spcAft>
                      </a:pPr>
                      <a:r>
                        <a:rPr lang="en-US" sz="2100" b="1" kern="1200">
                          <a:effectLst/>
                        </a:rPr>
                        <a:t>Extremities</a:t>
                      </a:r>
                      <a:endParaRPr lang="en-US" sz="2100" b="1">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4"/>
                  </a:ext>
                </a:extLst>
              </a:tr>
              <a:tr h="788920">
                <a:tc>
                  <a:txBody>
                    <a:bodyPr/>
                    <a:lstStyle/>
                    <a:p>
                      <a:pPr marL="0" marR="0">
                        <a:spcBef>
                          <a:spcPts val="0"/>
                        </a:spcBef>
                        <a:spcAft>
                          <a:spcPts val="0"/>
                        </a:spcAft>
                      </a:pPr>
                      <a:r>
                        <a:rPr lang="en-US" sz="2100" b="0" kern="1200">
                          <a:effectLst/>
                        </a:rPr>
                        <a:t>        </a:t>
                      </a:r>
                      <a:r>
                        <a:rPr lang="en-US" sz="2100" b="1" kern="1200">
                          <a:effectLst/>
                        </a:rPr>
                        <a:t>Upper: </a:t>
                      </a:r>
                      <a:r>
                        <a:rPr lang="en-US" sz="2100" b="0" kern="1200">
                          <a:effectLst/>
                        </a:rPr>
                        <a:t>frontal to include shoulders and hands</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5"/>
                  </a:ext>
                </a:extLst>
              </a:tr>
              <a:tr h="788920">
                <a:tc>
                  <a:txBody>
                    <a:bodyPr/>
                    <a:lstStyle/>
                    <a:p>
                      <a:pPr marL="0" marR="0">
                        <a:spcBef>
                          <a:spcPts val="0"/>
                        </a:spcBef>
                        <a:spcAft>
                          <a:spcPts val="0"/>
                        </a:spcAft>
                      </a:pPr>
                      <a:r>
                        <a:rPr lang="en-US" sz="2100" b="0" kern="1200">
                          <a:effectLst/>
                        </a:rPr>
                        <a:t>        </a:t>
                      </a:r>
                      <a:r>
                        <a:rPr lang="en-US" sz="2100" b="1" kern="1200">
                          <a:effectLst/>
                        </a:rPr>
                        <a:t>Lower: </a:t>
                      </a:r>
                      <a:r>
                        <a:rPr lang="en-US" sz="2100" b="0" kern="1200">
                          <a:effectLst/>
                        </a:rPr>
                        <a:t>frontal to include lower lumbar spine, pelvis, feet</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6"/>
                  </a:ext>
                </a:extLst>
              </a:tr>
              <a:tr h="469088">
                <a:tc>
                  <a:txBody>
                    <a:bodyPr/>
                    <a:lstStyle/>
                    <a:p>
                      <a:pPr marL="0" marR="0">
                        <a:spcBef>
                          <a:spcPts val="0"/>
                        </a:spcBef>
                        <a:spcAft>
                          <a:spcPts val="0"/>
                        </a:spcAft>
                      </a:pPr>
                      <a:r>
                        <a:rPr lang="en-US" sz="2100" b="1" kern="1200">
                          <a:effectLst/>
                        </a:rPr>
                        <a:t>Skull: </a:t>
                      </a:r>
                      <a:r>
                        <a:rPr lang="en-US" sz="2100" b="0" kern="1200">
                          <a:effectLst/>
                        </a:rPr>
                        <a:t>frontal and lateral views</a:t>
                      </a:r>
                      <a:endParaRPr lang="en-US" sz="2100" b="0">
                        <a:effectLst/>
                        <a:latin typeface="Times New Roman"/>
                        <a:ea typeface="Calibri"/>
                        <a:cs typeface="Times New Roman"/>
                      </a:endParaRPr>
                    </a:p>
                  </a:txBody>
                  <a:tcPr marL="106611" marR="106611" marT="53305" marB="53305"/>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CF2086AD-7654-4020-F6BD-D5F325102761}"/>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0618205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E074-EB56-5B0B-C3AE-34BF0998972A}"/>
              </a:ext>
            </a:extLst>
          </p:cNvPr>
          <p:cNvSpPr>
            <a:spLocks noGrp="1"/>
          </p:cNvSpPr>
          <p:nvPr>
            <p:ph type="title"/>
          </p:nvPr>
        </p:nvSpPr>
        <p:spPr/>
        <p:txBody>
          <a:bodyPr/>
          <a:lstStyle/>
          <a:p>
            <a:r>
              <a:rPr lang="en-US" dirty="0">
                <a:solidFill>
                  <a:schemeClr val="accent1">
                    <a:lumMod val="40000"/>
                    <a:lumOff val="60000"/>
                  </a:schemeClr>
                </a:solidFill>
              </a:rPr>
              <a:t>Evaluation of Sentinel Injuries</a:t>
            </a:r>
          </a:p>
        </p:txBody>
      </p:sp>
      <p:sp>
        <p:nvSpPr>
          <p:cNvPr id="3" name="Content Placeholder 2">
            <a:extLst>
              <a:ext uri="{FF2B5EF4-FFF2-40B4-BE49-F238E27FC236}">
                <a16:creationId xmlns:a16="http://schemas.microsoft.com/office/drawing/2014/main" id="{EA89AB28-1E24-3F1F-6FB3-37B6649DB157}"/>
              </a:ext>
            </a:extLst>
          </p:cNvPr>
          <p:cNvSpPr>
            <a:spLocks noGrp="1"/>
          </p:cNvSpPr>
          <p:nvPr>
            <p:ph idx="1"/>
          </p:nvPr>
        </p:nvSpPr>
        <p:spPr/>
        <p:txBody>
          <a:bodyPr>
            <a:normAutofit/>
          </a:bodyPr>
          <a:lstStyle/>
          <a:p>
            <a:pPr marL="0" lvl="0" indent="0">
              <a:buNone/>
            </a:pPr>
            <a:r>
              <a:rPr lang="en-US" sz="2400" dirty="0"/>
              <a:t>“If no additional injury is detected on skeletal survey or head CT in an infant with a history or exam finding of a sentinel injury, abuse remains the primary diagnostic consideration because the sentinel injury may be the first and only injury from abuse. Therefore, a history or an exam finding of a sentinel injury should prompt a report to authorities for suspected abuse.</a:t>
            </a:r>
            <a:r>
              <a:rPr lang="en-US" sz="1400" dirty="0"/>
              <a:t>” (Sheets 2013; </a:t>
            </a:r>
            <a:r>
              <a:rPr lang="en-US" sz="1400" dirty="0" err="1"/>
              <a:t>Petska</a:t>
            </a:r>
            <a:r>
              <a:rPr lang="en-US" sz="1400" dirty="0"/>
              <a:t> 2014)</a:t>
            </a:r>
          </a:p>
          <a:p>
            <a:endParaRPr lang="en-US" sz="2400" dirty="0"/>
          </a:p>
          <a:p>
            <a:pPr marL="0" indent="0">
              <a:buNone/>
            </a:pPr>
            <a:endParaRPr lang="en-US" sz="2400" dirty="0"/>
          </a:p>
        </p:txBody>
      </p:sp>
      <p:sp>
        <p:nvSpPr>
          <p:cNvPr id="4" name="TextBox 3">
            <a:extLst>
              <a:ext uri="{FF2B5EF4-FFF2-40B4-BE49-F238E27FC236}">
                <a16:creationId xmlns:a16="http://schemas.microsoft.com/office/drawing/2014/main" id="{44B198FC-95EA-19FC-AB47-32F26FA7B928}"/>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3186142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C529-5F67-0F0D-A615-5CADA6EC77F7}"/>
              </a:ext>
            </a:extLst>
          </p:cNvPr>
          <p:cNvSpPr>
            <a:spLocks noGrp="1"/>
          </p:cNvSpPr>
          <p:nvPr>
            <p:ph type="title"/>
          </p:nvPr>
        </p:nvSpPr>
        <p:spPr/>
        <p:txBody>
          <a:bodyPr/>
          <a:lstStyle/>
          <a:p>
            <a:r>
              <a:rPr lang="en-US" dirty="0">
                <a:solidFill>
                  <a:schemeClr val="accent1">
                    <a:lumMod val="40000"/>
                    <a:lumOff val="60000"/>
                  </a:schemeClr>
                </a:solidFill>
              </a:rPr>
              <a:t>General Protective Services</a:t>
            </a:r>
          </a:p>
        </p:txBody>
      </p:sp>
      <p:sp>
        <p:nvSpPr>
          <p:cNvPr id="3" name="Content Placeholder 2">
            <a:extLst>
              <a:ext uri="{FF2B5EF4-FFF2-40B4-BE49-F238E27FC236}">
                <a16:creationId xmlns:a16="http://schemas.microsoft.com/office/drawing/2014/main" id="{D43877FB-D95C-EB52-67C1-9BF657E2A603}"/>
              </a:ext>
            </a:extLst>
          </p:cNvPr>
          <p:cNvSpPr>
            <a:spLocks noGrp="1"/>
          </p:cNvSpPr>
          <p:nvPr>
            <p:ph idx="1"/>
          </p:nvPr>
        </p:nvSpPr>
        <p:spPr/>
        <p:txBody>
          <a:bodyPr>
            <a:normAutofit/>
          </a:bodyPr>
          <a:lstStyle/>
          <a:p>
            <a:r>
              <a:rPr lang="en-US" sz="3200" dirty="0"/>
              <a:t>Neglect</a:t>
            </a:r>
          </a:p>
          <a:p>
            <a:r>
              <a:rPr lang="en-US" sz="3200" dirty="0"/>
              <a:t>Truancy</a:t>
            </a:r>
          </a:p>
          <a:p>
            <a:r>
              <a:rPr lang="en-US" sz="3200" dirty="0"/>
              <a:t>Inappropriate discipline</a:t>
            </a:r>
          </a:p>
          <a:p>
            <a:r>
              <a:rPr lang="en-US" sz="3200" dirty="0"/>
              <a:t>Hygiene issues</a:t>
            </a:r>
          </a:p>
          <a:p>
            <a:r>
              <a:rPr lang="en-US" sz="3200" dirty="0"/>
              <a:t>Abandonment </a:t>
            </a:r>
          </a:p>
        </p:txBody>
      </p:sp>
      <p:pic>
        <p:nvPicPr>
          <p:cNvPr id="4" name="Picture 3">
            <a:extLst>
              <a:ext uri="{FF2B5EF4-FFF2-40B4-BE49-F238E27FC236}">
                <a16:creationId xmlns:a16="http://schemas.microsoft.com/office/drawing/2014/main" id="{512AB6F3-5273-8D2D-8ECF-7638E489D1A0}"/>
              </a:ext>
            </a:extLst>
          </p:cNvPr>
          <p:cNvPicPr>
            <a:picLocks noChangeAspect="1"/>
          </p:cNvPicPr>
          <p:nvPr/>
        </p:nvPicPr>
        <p:blipFill>
          <a:blip r:embed="rId2"/>
          <a:stretch>
            <a:fillRect/>
          </a:stretch>
        </p:blipFill>
        <p:spPr>
          <a:xfrm>
            <a:off x="6758858" y="2063930"/>
            <a:ext cx="1978044" cy="3516522"/>
          </a:xfrm>
          <a:prstGeom prst="rect">
            <a:avLst/>
          </a:prstGeom>
        </p:spPr>
      </p:pic>
      <p:sp>
        <p:nvSpPr>
          <p:cNvPr id="5" name="TextBox 4">
            <a:extLst>
              <a:ext uri="{FF2B5EF4-FFF2-40B4-BE49-F238E27FC236}">
                <a16:creationId xmlns:a16="http://schemas.microsoft.com/office/drawing/2014/main" id="{0234C53F-622E-BDA0-DE82-8005B3B1C056}"/>
              </a:ext>
            </a:extLst>
          </p:cNvPr>
          <p:cNvSpPr txBox="1"/>
          <p:nvPr/>
        </p:nvSpPr>
        <p:spPr>
          <a:xfrm>
            <a:off x="8625345" y="6596968"/>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2206496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C529-5F67-0F0D-A615-5CADA6EC77F7}"/>
              </a:ext>
            </a:extLst>
          </p:cNvPr>
          <p:cNvSpPr>
            <a:spLocks noGrp="1"/>
          </p:cNvSpPr>
          <p:nvPr>
            <p:ph type="title"/>
          </p:nvPr>
        </p:nvSpPr>
        <p:spPr>
          <a:xfrm>
            <a:off x="1066800" y="642594"/>
            <a:ext cx="10381488" cy="1371600"/>
          </a:xfrm>
        </p:spPr>
        <p:txBody>
          <a:bodyPr>
            <a:normAutofit fontScale="90000"/>
          </a:bodyPr>
          <a:lstStyle/>
          <a:p>
            <a:r>
              <a:rPr lang="en-US" dirty="0">
                <a:solidFill>
                  <a:schemeClr val="accent1">
                    <a:lumMod val="40000"/>
                    <a:lumOff val="60000"/>
                  </a:schemeClr>
                </a:solidFill>
              </a:rPr>
              <a:t>When Should Neglect be Considered?</a:t>
            </a:r>
          </a:p>
        </p:txBody>
      </p:sp>
      <p:sp>
        <p:nvSpPr>
          <p:cNvPr id="3" name="Content Placeholder 2">
            <a:extLst>
              <a:ext uri="{FF2B5EF4-FFF2-40B4-BE49-F238E27FC236}">
                <a16:creationId xmlns:a16="http://schemas.microsoft.com/office/drawing/2014/main" id="{D43877FB-D95C-EB52-67C1-9BF657E2A603}"/>
              </a:ext>
            </a:extLst>
          </p:cNvPr>
          <p:cNvSpPr>
            <a:spLocks noGrp="1"/>
          </p:cNvSpPr>
          <p:nvPr>
            <p:ph idx="1"/>
          </p:nvPr>
        </p:nvSpPr>
        <p:spPr/>
        <p:txBody>
          <a:bodyPr>
            <a:normAutofit lnSpcReduction="10000"/>
          </a:bodyPr>
          <a:lstStyle/>
          <a:p>
            <a:r>
              <a:rPr lang="en-US" sz="3200" dirty="0"/>
              <a:t>Failure to thrive</a:t>
            </a:r>
          </a:p>
          <a:p>
            <a:r>
              <a:rPr lang="en-US" sz="3200" dirty="0"/>
              <a:t>Medical problems not addressed</a:t>
            </a:r>
          </a:p>
          <a:p>
            <a:r>
              <a:rPr lang="en-US" sz="3200" dirty="0"/>
              <a:t>Delay in seeking care</a:t>
            </a:r>
          </a:p>
          <a:p>
            <a:r>
              <a:rPr lang="en-US" sz="3200" dirty="0"/>
              <a:t>Extreme lack of cleanliness</a:t>
            </a:r>
          </a:p>
          <a:p>
            <a:r>
              <a:rPr lang="en-US" sz="3200" dirty="0"/>
              <a:t>Inappropriate clothing for environment </a:t>
            </a:r>
          </a:p>
          <a:p>
            <a:r>
              <a:rPr lang="en-US" sz="3200" dirty="0"/>
              <a:t>Special health care needs not addressed </a:t>
            </a:r>
          </a:p>
          <a:p>
            <a:r>
              <a:rPr lang="en-US" sz="3200" dirty="0"/>
              <a:t>Truancy without medical explanation </a:t>
            </a:r>
          </a:p>
        </p:txBody>
      </p:sp>
      <p:pic>
        <p:nvPicPr>
          <p:cNvPr id="5" name="Picture 4">
            <a:extLst>
              <a:ext uri="{FF2B5EF4-FFF2-40B4-BE49-F238E27FC236}">
                <a16:creationId xmlns:a16="http://schemas.microsoft.com/office/drawing/2014/main" id="{94B71DDD-458D-E746-FA96-5233C15D77C4}"/>
              </a:ext>
            </a:extLst>
          </p:cNvPr>
          <p:cNvPicPr>
            <a:picLocks noChangeAspect="1"/>
          </p:cNvPicPr>
          <p:nvPr/>
        </p:nvPicPr>
        <p:blipFill>
          <a:blip r:embed="rId2"/>
          <a:stretch>
            <a:fillRect/>
          </a:stretch>
        </p:blipFill>
        <p:spPr>
          <a:xfrm>
            <a:off x="8268445" y="2261556"/>
            <a:ext cx="2994008" cy="1679139"/>
          </a:xfrm>
          <a:prstGeom prst="rect">
            <a:avLst/>
          </a:prstGeom>
        </p:spPr>
      </p:pic>
      <p:sp>
        <p:nvSpPr>
          <p:cNvPr id="4" name="TextBox 3">
            <a:extLst>
              <a:ext uri="{FF2B5EF4-FFF2-40B4-BE49-F238E27FC236}">
                <a16:creationId xmlns:a16="http://schemas.microsoft.com/office/drawing/2014/main" id="{1C672647-0BBE-9EA2-E649-A7DB3BED984E}"/>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5367324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B951-3EDE-B7E8-8881-087863B90CC8}"/>
              </a:ext>
            </a:extLst>
          </p:cNvPr>
          <p:cNvSpPr>
            <a:spLocks noGrp="1"/>
          </p:cNvSpPr>
          <p:nvPr>
            <p:ph type="title"/>
          </p:nvPr>
        </p:nvSpPr>
        <p:spPr/>
        <p:txBody>
          <a:bodyPr/>
          <a:lstStyle/>
          <a:p>
            <a:r>
              <a:rPr lang="en-US" dirty="0">
                <a:solidFill>
                  <a:schemeClr val="accent1">
                    <a:lumMod val="40000"/>
                    <a:lumOff val="60000"/>
                  </a:schemeClr>
                </a:solidFill>
              </a:rPr>
              <a:t>Shared by Children &amp; Youth</a:t>
            </a:r>
          </a:p>
        </p:txBody>
      </p:sp>
      <p:sp>
        <p:nvSpPr>
          <p:cNvPr id="3" name="Content Placeholder 2">
            <a:extLst>
              <a:ext uri="{FF2B5EF4-FFF2-40B4-BE49-F238E27FC236}">
                <a16:creationId xmlns:a16="http://schemas.microsoft.com/office/drawing/2014/main" id="{8462DD5D-5DC3-524B-1A05-E86BE02FAC73}"/>
              </a:ext>
            </a:extLst>
          </p:cNvPr>
          <p:cNvSpPr>
            <a:spLocks noGrp="1"/>
          </p:cNvSpPr>
          <p:nvPr>
            <p:ph idx="1"/>
          </p:nvPr>
        </p:nvSpPr>
        <p:spPr/>
        <p:txBody>
          <a:bodyPr>
            <a:normAutofit/>
          </a:bodyPr>
          <a:lstStyle/>
          <a:p>
            <a:r>
              <a:rPr lang="en-US" sz="2800" dirty="0"/>
              <a:t>Final status of GPS assessment</a:t>
            </a:r>
          </a:p>
          <a:p>
            <a:r>
              <a:rPr lang="en-US" sz="2800" dirty="0"/>
              <a:t>Final status of child abuse investigations (CPS)</a:t>
            </a:r>
          </a:p>
          <a:p>
            <a:r>
              <a:rPr lang="en-US" sz="2800" dirty="0"/>
              <a:t>Services provided or arranged</a:t>
            </a:r>
          </a:p>
          <a:p>
            <a:r>
              <a:rPr lang="en-US" sz="2800" dirty="0"/>
              <a:t>Other certified medical practitioner(s)</a:t>
            </a:r>
          </a:p>
          <a:p>
            <a:pPr marL="0" indent="0">
              <a:buNone/>
            </a:pPr>
            <a:endParaRPr lang="en-US" sz="2800" dirty="0"/>
          </a:p>
          <a:p>
            <a:pPr marL="0" indent="0" algn="ctr">
              <a:buNone/>
            </a:pPr>
            <a:r>
              <a:rPr lang="en-US" sz="2800" b="1" dirty="0"/>
              <a:t>ChildLine will notify mandated reporter via mail on CPS investigation outcome/services. </a:t>
            </a:r>
          </a:p>
        </p:txBody>
      </p:sp>
      <p:sp>
        <p:nvSpPr>
          <p:cNvPr id="4" name="TextBox 3">
            <a:extLst>
              <a:ext uri="{FF2B5EF4-FFF2-40B4-BE49-F238E27FC236}">
                <a16:creationId xmlns:a16="http://schemas.microsoft.com/office/drawing/2014/main" id="{B4B18112-7F74-63A9-5A5F-48D3121B1077}"/>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41083999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245A-22A4-287D-A8EB-347F2027E861}"/>
              </a:ext>
            </a:extLst>
          </p:cNvPr>
          <p:cNvSpPr>
            <a:spLocks noGrp="1"/>
          </p:cNvSpPr>
          <p:nvPr>
            <p:ph type="title"/>
          </p:nvPr>
        </p:nvSpPr>
        <p:spPr/>
        <p:txBody>
          <a:bodyPr>
            <a:normAutofit fontScale="90000"/>
          </a:bodyPr>
          <a:lstStyle/>
          <a:p>
            <a:r>
              <a:rPr lang="en-US" dirty="0">
                <a:solidFill>
                  <a:schemeClr val="accent1">
                    <a:lumMod val="40000"/>
                    <a:lumOff val="60000"/>
                  </a:schemeClr>
                </a:solidFill>
              </a:rPr>
              <a:t>Reporting to CPS is Hard, But Remember…</a:t>
            </a:r>
          </a:p>
        </p:txBody>
      </p:sp>
      <p:sp>
        <p:nvSpPr>
          <p:cNvPr id="3" name="Content Placeholder 2">
            <a:extLst>
              <a:ext uri="{FF2B5EF4-FFF2-40B4-BE49-F238E27FC236}">
                <a16:creationId xmlns:a16="http://schemas.microsoft.com/office/drawing/2014/main" id="{F55D801C-0194-6E7A-AD7D-7326C0EEA187}"/>
              </a:ext>
            </a:extLst>
          </p:cNvPr>
          <p:cNvSpPr>
            <a:spLocks noGrp="1"/>
          </p:cNvSpPr>
          <p:nvPr>
            <p:ph idx="1"/>
          </p:nvPr>
        </p:nvSpPr>
        <p:spPr/>
        <p:txBody>
          <a:bodyPr>
            <a:normAutofit fontScale="92500"/>
          </a:bodyPr>
          <a:lstStyle/>
          <a:p>
            <a:pPr lvl="0"/>
            <a:r>
              <a:rPr lang="en-US" sz="2400" dirty="0"/>
              <a:t>Any parent or caregiver may momentarily lose control.</a:t>
            </a:r>
          </a:p>
          <a:p>
            <a:pPr lvl="0"/>
            <a:r>
              <a:rPr lang="en-US" sz="2400" dirty="0"/>
              <a:t>People other than parents may have abused the child.</a:t>
            </a:r>
          </a:p>
          <a:p>
            <a:pPr lvl="0"/>
            <a:r>
              <a:rPr lang="en-US" sz="2400" dirty="0"/>
              <a:t>Safety of the child is paramount.</a:t>
            </a:r>
          </a:p>
          <a:p>
            <a:pPr lvl="0"/>
            <a:r>
              <a:rPr lang="en-US" sz="2400" dirty="0"/>
              <a:t>Only mandated to report suspicion (do not need to have diagnostic certainty).</a:t>
            </a:r>
          </a:p>
          <a:p>
            <a:pPr lvl="0"/>
            <a:r>
              <a:rPr lang="en-US" sz="2400" dirty="0"/>
              <a:t>Missing abuse could lead to escalation of abuse and even death.</a:t>
            </a:r>
          </a:p>
          <a:p>
            <a:pPr lvl="0"/>
            <a:r>
              <a:rPr lang="en-US" sz="2400" dirty="0"/>
              <a:t>Reporting may be the only opportunity to </a:t>
            </a:r>
            <a:r>
              <a:rPr lang="en-US" sz="2400" i="1" dirty="0"/>
              <a:t>prevent further abuse.</a:t>
            </a:r>
            <a:endParaRPr lang="en-US" sz="2400" dirty="0"/>
          </a:p>
          <a:p>
            <a:pPr lvl="0"/>
            <a:r>
              <a:rPr lang="en-US" sz="2400" dirty="0"/>
              <a:t>You can explain to the family in a nonjudgmental way that further testing is standard medical care and reporting is mandated by law. </a:t>
            </a:r>
          </a:p>
          <a:p>
            <a:endParaRPr lang="en-US" sz="2400" dirty="0"/>
          </a:p>
        </p:txBody>
      </p:sp>
      <p:sp>
        <p:nvSpPr>
          <p:cNvPr id="4" name="TextBox 3">
            <a:extLst>
              <a:ext uri="{FF2B5EF4-FFF2-40B4-BE49-F238E27FC236}">
                <a16:creationId xmlns:a16="http://schemas.microsoft.com/office/drawing/2014/main" id="{93869D2B-39AE-8BC5-8B38-02B47E5430C3}"/>
              </a:ext>
            </a:extLst>
          </p:cNvPr>
          <p:cNvSpPr txBox="1"/>
          <p:nvPr/>
        </p:nvSpPr>
        <p:spPr>
          <a:xfrm>
            <a:off x="8625345" y="6585394"/>
            <a:ext cx="3661182" cy="338554"/>
          </a:xfrm>
          <a:prstGeom prst="rect">
            <a:avLst/>
          </a:prstGeom>
          <a:noFill/>
        </p:spPr>
        <p:txBody>
          <a:bodyPr wrap="square">
            <a:spAutoFit/>
          </a:bodyPr>
          <a:lstStyle/>
          <a:p>
            <a:r>
              <a:rPr lang="en-US" sz="1600" dirty="0">
                <a:solidFill>
                  <a:schemeClr val="bg2"/>
                </a:solidFill>
                <a:latin typeface="Ink Free" panose="03080402000500000000" pitchFamily="66" charset="0"/>
              </a:rPr>
              <a:t>©2016 American Academy of Pediatrics</a:t>
            </a:r>
            <a:endParaRPr lang="en-US" sz="1600" dirty="0">
              <a:solidFill>
                <a:schemeClr val="bg2"/>
              </a:solidFill>
            </a:endParaRPr>
          </a:p>
        </p:txBody>
      </p:sp>
    </p:spTree>
    <p:extLst>
      <p:ext uri="{BB962C8B-B14F-4D97-AF65-F5344CB8AC3E}">
        <p14:creationId xmlns:p14="http://schemas.microsoft.com/office/powerpoint/2010/main" val="1752129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3511</TotalTime>
  <Words>6235</Words>
  <Application>Microsoft Macintosh PowerPoint</Application>
  <PresentationFormat>Widescreen</PresentationFormat>
  <Paragraphs>792</Paragraphs>
  <Slides>105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Calibri</vt:lpstr>
      <vt:lpstr>Century Gothic</vt:lpstr>
      <vt:lpstr>Ink Free</vt:lpstr>
      <vt:lpstr>Times New Roman</vt:lpstr>
      <vt:lpstr>Savon</vt:lpstr>
      <vt:lpstr>Recognizing &amp; Responding to Children at risk </vt:lpstr>
      <vt:lpstr>Learning Objectives </vt:lpstr>
      <vt:lpstr>Facts at a Glance </vt:lpstr>
      <vt:lpstr>Why it matters, The ACE Study</vt:lpstr>
      <vt:lpstr>Identified ACEs </vt:lpstr>
      <vt:lpstr>Two-tiered System </vt:lpstr>
      <vt:lpstr>PA Child Protective Services Law (CPSL)</vt:lpstr>
      <vt:lpstr>Mandated Reporter</vt:lpstr>
      <vt:lpstr>Mandated Reporter</vt:lpstr>
      <vt:lpstr>When Required to Report?</vt:lpstr>
      <vt:lpstr>Answer: C</vt:lpstr>
      <vt:lpstr>Threshold to Report</vt:lpstr>
      <vt:lpstr>Confidentiality </vt:lpstr>
      <vt:lpstr>Perpetrator of Child Abuse</vt:lpstr>
      <vt:lpstr>Key point</vt:lpstr>
      <vt:lpstr>Bodily Injury</vt:lpstr>
      <vt:lpstr>Caregiver-Fabricated Illness</vt:lpstr>
      <vt:lpstr>Serious Mental Injury</vt:lpstr>
      <vt:lpstr>Sexual abuse </vt:lpstr>
      <vt:lpstr>Sexual Abuse or Exploitation</vt:lpstr>
      <vt:lpstr>Sexual Abuse or Exploitation</vt:lpstr>
      <vt:lpstr>Exclusion </vt:lpstr>
      <vt:lpstr>Background</vt:lpstr>
      <vt:lpstr>Findings Diagnostic of Trauma or Sexual Contact</vt:lpstr>
      <vt:lpstr>Sexual Abuse Findings</vt:lpstr>
      <vt:lpstr>Sexual Abuse Findings</vt:lpstr>
      <vt:lpstr>Sexual Abuse Medical Exam</vt:lpstr>
      <vt:lpstr>Must report, even if no injury, recent acts that endanger a child</vt:lpstr>
      <vt:lpstr>Serious Physical Neglect </vt:lpstr>
      <vt:lpstr>Human Trafficking</vt:lpstr>
      <vt:lpstr>Child Labor Trafficking </vt:lpstr>
      <vt:lpstr>Child Sex Trafficking</vt:lpstr>
      <vt:lpstr>Youth at risk for trafficking</vt:lpstr>
      <vt:lpstr>Warning Signs of Trafficking</vt:lpstr>
      <vt:lpstr>Child abuse prevention</vt:lpstr>
      <vt:lpstr>Why Prevent Child Maltreatment?</vt:lpstr>
      <vt:lpstr>Why Prevent Child Maltreatment?</vt:lpstr>
      <vt:lpstr>Why Prevent Child Maltreatment?</vt:lpstr>
      <vt:lpstr>Why Prevent Child Maltreatment?</vt:lpstr>
      <vt:lpstr>Identify Sentinel Injuries</vt:lpstr>
      <vt:lpstr>Sentinel Injuries</vt:lpstr>
      <vt:lpstr>Definition of Sentinel Injury</vt:lpstr>
      <vt:lpstr>Sentinel Injuries in Infants Evaluated for Physical Abuse</vt:lpstr>
      <vt:lpstr>P for Possible Abuse Bruises</vt:lpstr>
      <vt:lpstr>TEN-4 FACES high risk areas, any age</vt:lpstr>
      <vt:lpstr>FACES- Frenulum, Angle of jaw, Cheek, Eyelid, Sclera</vt:lpstr>
      <vt:lpstr>Those Who Don’t Cruise…Rarely Bruise</vt:lpstr>
      <vt:lpstr>Suspicious Death</vt:lpstr>
      <vt:lpstr>Exclusions from child abuse</vt:lpstr>
      <vt:lpstr>Risk factors for child abuse and/or neglect</vt:lpstr>
      <vt:lpstr>Risk factors for child abuse and/or neglect</vt:lpstr>
      <vt:lpstr>Risk factors for child abuse and/or neglect</vt:lpstr>
      <vt:lpstr>Information to gather</vt:lpstr>
      <vt:lpstr>Family History</vt:lpstr>
      <vt:lpstr>When should abuse be considered?</vt:lpstr>
      <vt:lpstr>Examination- undress child. Look everywhere</vt:lpstr>
      <vt:lpstr>Bruising</vt:lpstr>
      <vt:lpstr>Introduction</vt:lpstr>
      <vt:lpstr>Typical Locations of Bruises</vt:lpstr>
      <vt:lpstr>Petechiae</vt:lpstr>
      <vt:lpstr>Laceration</vt:lpstr>
      <vt:lpstr>Concern for Abusive Bruising</vt:lpstr>
      <vt:lpstr>Concern for Abusive Bruising</vt:lpstr>
      <vt:lpstr>Ears</vt:lpstr>
      <vt:lpstr>Trunk</vt:lpstr>
      <vt:lpstr>Abdomen</vt:lpstr>
      <vt:lpstr>Bruises</vt:lpstr>
      <vt:lpstr>Other Factors</vt:lpstr>
      <vt:lpstr>Patterned Bruises</vt:lpstr>
      <vt:lpstr>Pinch Mark</vt:lpstr>
      <vt:lpstr>Burns</vt:lpstr>
      <vt:lpstr>Thermal Burns: Scald, Splash/Spill</vt:lpstr>
      <vt:lpstr>Thermal Burns: Scald, Immersion</vt:lpstr>
      <vt:lpstr>Immersion burns located perineum, buttocks and extremities very concerning for abuse</vt:lpstr>
      <vt:lpstr>Thermal Burns: Contact</vt:lpstr>
      <vt:lpstr>Chemical Burns    Electrical Burns</vt:lpstr>
      <vt:lpstr>Red Flags in Inflicted Burns</vt:lpstr>
      <vt:lpstr>Non-abuse or Abuse?</vt:lpstr>
      <vt:lpstr>Prevention</vt:lpstr>
      <vt:lpstr>Fractures</vt:lpstr>
      <vt:lpstr>Abusive Fractures</vt:lpstr>
      <vt:lpstr>Epidemiology</vt:lpstr>
      <vt:lpstr>Epidemiology</vt:lpstr>
      <vt:lpstr>Fractures- normal part of childhood…</vt:lpstr>
      <vt:lpstr>Fracture Specificity </vt:lpstr>
      <vt:lpstr>High Specificity</vt:lpstr>
      <vt:lpstr>Rib Fractures</vt:lpstr>
      <vt:lpstr>Classic Metaphyseal Lesion (CML)</vt:lpstr>
      <vt:lpstr>Moderate Specificity</vt:lpstr>
      <vt:lpstr>Diseases Simulating Fractures</vt:lpstr>
      <vt:lpstr>Myths About Fractures</vt:lpstr>
      <vt:lpstr>Evaluation &amp; reporting</vt:lpstr>
      <vt:lpstr>Evaluation of Possible Abuse</vt:lpstr>
      <vt:lpstr>Skeletal Survey</vt:lpstr>
      <vt:lpstr>Evaluation of Sentinel Injuries</vt:lpstr>
      <vt:lpstr>General Protective Services</vt:lpstr>
      <vt:lpstr>When Should Neglect be Considered?</vt:lpstr>
      <vt:lpstr>Shared by Children &amp; Youth</vt:lpstr>
      <vt:lpstr>Reporting to CPS is Hard, But Remember…</vt:lpstr>
      <vt:lpstr>Medical Approach to Reporting </vt:lpstr>
      <vt:lpstr>Protective Custody</vt:lpstr>
      <vt:lpstr>Make a report to ChildLine</vt:lpstr>
      <vt:lpstr>Statement of Concern- be specific</vt:lpstr>
      <vt:lpstr>Prevention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&amp; Responding to Children at risk</dc:title>
  <dc:creator>Sofi Papastamos</dc:creator>
  <cp:lastModifiedBy>Heather Howard</cp:lastModifiedBy>
  <cp:revision>2</cp:revision>
  <dcterms:created xsi:type="dcterms:W3CDTF">2023-07-04T21:17:53Z</dcterms:created>
  <dcterms:modified xsi:type="dcterms:W3CDTF">2023-07-09T14:17:55Z</dcterms:modified>
</cp:coreProperties>
</file>