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09" r:id="rId2"/>
    <p:sldId id="310" r:id="rId3"/>
    <p:sldId id="256" r:id="rId4"/>
    <p:sldId id="257" r:id="rId5"/>
    <p:sldId id="303" r:id="rId6"/>
    <p:sldId id="258" r:id="rId7"/>
    <p:sldId id="266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8" r:id="rId17"/>
    <p:sldId id="269" r:id="rId18"/>
    <p:sldId id="270" r:id="rId19"/>
    <p:sldId id="272" r:id="rId20"/>
    <p:sldId id="271" r:id="rId21"/>
    <p:sldId id="273" r:id="rId22"/>
    <p:sldId id="274" r:id="rId23"/>
    <p:sldId id="275" r:id="rId24"/>
    <p:sldId id="289" r:id="rId25"/>
    <p:sldId id="276" r:id="rId26"/>
    <p:sldId id="277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4" r:id="rId51"/>
    <p:sldId id="305" r:id="rId52"/>
    <p:sldId id="306" r:id="rId53"/>
    <p:sldId id="307" r:id="rId54"/>
    <p:sldId id="308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" y="4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" TargetMode="Externa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26D95-26E3-67CB-92CD-4E24F3313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59" y="509631"/>
            <a:ext cx="10058400" cy="2743200"/>
          </a:xfrm>
        </p:spPr>
        <p:txBody>
          <a:bodyPr>
            <a:normAutofit/>
          </a:bodyPr>
          <a:lstStyle/>
          <a:p>
            <a:r>
              <a:rPr lang="en-US" b="1" dirty="0"/>
              <a:t>Vitamin C and Cortisol</a:t>
            </a:r>
            <a:br>
              <a:rPr lang="en-US" b="1" dirty="0"/>
            </a:br>
            <a:r>
              <a:rPr lang="en-US" sz="2400" dirty="0"/>
              <a:t>Optimize healing and optimize the immune system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B752-981E-71AE-BDDB-3C5293DD4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283" y="3665989"/>
            <a:ext cx="10914077" cy="2978092"/>
          </a:xfrm>
        </p:spPr>
        <p:txBody>
          <a:bodyPr>
            <a:normAutofit/>
          </a:bodyPr>
          <a:lstStyle/>
          <a:p>
            <a:r>
              <a:rPr kumimoji="0" lang="en-US" sz="24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Sev Hrywnak, D.P.M., M.D.</a:t>
            </a:r>
            <a:br>
              <a:rPr kumimoji="0" lang="en-US" sz="24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br>
              <a:rPr kumimoji="0" lang="en-US" sz="24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89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AB9F-0FFC-9019-B445-3D1FECCF1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1967" y="384841"/>
            <a:ext cx="9956894" cy="1223683"/>
          </a:xfrm>
        </p:spPr>
        <p:txBody>
          <a:bodyPr anchor="t">
            <a:normAutofit/>
          </a:bodyPr>
          <a:lstStyle/>
          <a:p>
            <a:pPr algn="ctr"/>
            <a:r>
              <a:rPr lang="en-US" b="1" u="sng" dirty="0"/>
              <a:t>Redox medicine principles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1C5F3-4721-7898-F680-ACDA8EE6F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502023" y="2368923"/>
            <a:ext cx="10219765" cy="3948953"/>
          </a:xfrm>
        </p:spPr>
        <p:txBody>
          <a:bodyPr>
            <a:normAutofit/>
          </a:bodyPr>
          <a:lstStyle/>
          <a:p>
            <a:pPr algn="ctr"/>
            <a:r>
              <a:rPr lang="en-US" sz="3100" dirty="0">
                <a:solidFill>
                  <a:schemeClr val="tx1"/>
                </a:solidFill>
              </a:rPr>
              <a:t>*Toxicity and any symptoms</a:t>
            </a:r>
          </a:p>
          <a:p>
            <a:pPr algn="ctr"/>
            <a:r>
              <a:rPr lang="en-US" sz="3100" dirty="0">
                <a:solidFill>
                  <a:schemeClr val="tx1"/>
                </a:solidFill>
              </a:rPr>
              <a:t>Of toxicity cannot</a:t>
            </a:r>
          </a:p>
          <a:p>
            <a:pPr algn="ctr"/>
            <a:r>
              <a:rPr lang="en-US" sz="3100" dirty="0">
                <a:solidFill>
                  <a:schemeClr val="tx1"/>
                </a:solidFill>
              </a:rPr>
              <a:t>Exist in the absence of </a:t>
            </a:r>
          </a:p>
          <a:p>
            <a:pPr algn="ctr"/>
            <a:r>
              <a:rPr lang="en-US" sz="3100" dirty="0">
                <a:solidFill>
                  <a:schemeClr val="tx1"/>
                </a:solidFill>
              </a:rPr>
              <a:t>Oxidation</a:t>
            </a:r>
          </a:p>
          <a:p>
            <a:pPr algn="ctr"/>
            <a:r>
              <a:rPr lang="en-US" sz="3100" dirty="0">
                <a:solidFill>
                  <a:schemeClr val="tx1"/>
                </a:solidFill>
              </a:rPr>
              <a:t>(depletion of electrons from Biomolecules)	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33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AB9F-0FFC-9019-B445-3D1FECCF1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03501"/>
            <a:ext cx="9956894" cy="1223683"/>
          </a:xfrm>
        </p:spPr>
        <p:txBody>
          <a:bodyPr anchor="t">
            <a:normAutofit/>
          </a:bodyPr>
          <a:lstStyle/>
          <a:p>
            <a:pPr algn="ctr"/>
            <a:r>
              <a:rPr lang="en-US" b="1" u="sng" dirty="0"/>
              <a:t>Redox medicine principles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1C5F3-4721-7898-F680-ACDA8EE6F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23320" y="1930384"/>
            <a:ext cx="10219765" cy="3948953"/>
          </a:xfrm>
        </p:spPr>
        <p:txBody>
          <a:bodyPr>
            <a:normAutofit/>
          </a:bodyPr>
          <a:lstStyle/>
          <a:p>
            <a:pPr algn="ctr"/>
            <a:r>
              <a:rPr lang="en-US" sz="3100" dirty="0">
                <a:solidFill>
                  <a:schemeClr val="tx1"/>
                </a:solidFill>
              </a:rPr>
              <a:t>Oxidative stress does not “cause” disease</a:t>
            </a:r>
          </a:p>
          <a:p>
            <a:pPr algn="ctr"/>
            <a:r>
              <a:rPr lang="en-US" sz="3100" dirty="0">
                <a:solidFill>
                  <a:schemeClr val="tx1"/>
                </a:solidFill>
              </a:rPr>
              <a:t>But</a:t>
            </a:r>
          </a:p>
          <a:p>
            <a:pPr algn="ctr"/>
            <a:r>
              <a:rPr lang="en-US" sz="3100" u="sng" dirty="0">
                <a:solidFill>
                  <a:schemeClr val="tx1"/>
                </a:solidFill>
              </a:rPr>
              <a:t>Is the disease process itself!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16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AB9F-0FFC-9019-B445-3D1FECCF1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56849"/>
            <a:ext cx="9956894" cy="1223683"/>
          </a:xfrm>
        </p:spPr>
        <p:txBody>
          <a:bodyPr anchor="t">
            <a:normAutofit/>
          </a:bodyPr>
          <a:lstStyle/>
          <a:p>
            <a:pPr algn="ctr"/>
            <a:r>
              <a:rPr lang="en-US" b="1" u="sng" dirty="0"/>
              <a:t>Redox medicine principles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1C5F3-4721-7898-F680-ACDA8EE6F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6117" y="1580532"/>
            <a:ext cx="10219765" cy="394895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Type</a:t>
            </a:r>
          </a:p>
          <a:p>
            <a:r>
              <a:rPr lang="en-US" sz="3600" dirty="0">
                <a:solidFill>
                  <a:schemeClr val="tx1"/>
                </a:solidFill>
              </a:rPr>
              <a:t>	Quantity</a:t>
            </a:r>
          </a:p>
          <a:p>
            <a:r>
              <a:rPr lang="en-US" sz="3600" dirty="0">
                <a:solidFill>
                  <a:schemeClr val="tx1"/>
                </a:solidFill>
              </a:rPr>
              <a:t>		Location</a:t>
            </a:r>
          </a:p>
          <a:p>
            <a:r>
              <a:rPr lang="en-US" sz="3600" dirty="0">
                <a:solidFill>
                  <a:schemeClr val="tx1"/>
                </a:solidFill>
              </a:rPr>
              <a:t>			Concentration</a:t>
            </a:r>
          </a:p>
          <a:p>
            <a:r>
              <a:rPr lang="en-US" sz="3600" dirty="0">
                <a:solidFill>
                  <a:schemeClr val="tx1"/>
                </a:solidFill>
              </a:rPr>
              <a:t>				Length of time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628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AB9F-0FFC-9019-B445-3D1FECCF1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3082"/>
            <a:ext cx="9956894" cy="1223683"/>
          </a:xfrm>
        </p:spPr>
        <p:txBody>
          <a:bodyPr anchor="t">
            <a:normAutofit/>
          </a:bodyPr>
          <a:lstStyle/>
          <a:p>
            <a:pPr algn="ctr"/>
            <a:r>
              <a:rPr lang="en-US" b="1" u="sng" dirty="0"/>
              <a:t>Redox medicine principles 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1C5F3-4721-7898-F680-ACDA8EE6F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706" y="1456765"/>
            <a:ext cx="10219765" cy="2232258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chemeClr val="tx1"/>
                </a:solidFill>
              </a:rPr>
              <a:t>Goal</a:t>
            </a:r>
            <a:r>
              <a:rPr lang="en-US" sz="2000" dirty="0">
                <a:solidFill>
                  <a:schemeClr val="tx1"/>
                </a:solidFill>
              </a:rPr>
              <a:t>        to normalize as completely as possible the increased</a:t>
            </a:r>
          </a:p>
          <a:p>
            <a:r>
              <a:rPr lang="en-US" sz="2000" dirty="0">
                <a:solidFill>
                  <a:schemeClr val="tx1"/>
                </a:solidFill>
              </a:rPr>
              <a:t>				IOS	(intracellular oxidative stress)</a:t>
            </a:r>
            <a:endParaRPr lang="en-US" sz="14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B3DE917-CD4A-105B-FA19-F43B4005AC0F}"/>
              </a:ext>
            </a:extLst>
          </p:cNvPr>
          <p:cNvSpPr/>
          <p:nvPr/>
        </p:nvSpPr>
        <p:spPr>
          <a:xfrm>
            <a:off x="1282321" y="1650168"/>
            <a:ext cx="429208" cy="22766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48696FB-36FF-C046-F2D4-21C39FFFA273}"/>
              </a:ext>
            </a:extLst>
          </p:cNvPr>
          <p:cNvSpPr txBox="1">
            <a:spLocks/>
          </p:cNvSpPr>
          <p:nvPr/>
        </p:nvSpPr>
        <p:spPr>
          <a:xfrm>
            <a:off x="326022" y="3098999"/>
            <a:ext cx="10219765" cy="39489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u="sng" dirty="0">
                <a:solidFill>
                  <a:schemeClr val="tx1"/>
                </a:solidFill>
              </a:rPr>
              <a:t>Need normal levels of</a:t>
            </a:r>
            <a:r>
              <a:rPr lang="en-US" sz="2800" b="1" dirty="0">
                <a:solidFill>
                  <a:schemeClr val="tx1"/>
                </a:solidFill>
              </a:rPr>
              <a:t>:</a:t>
            </a:r>
          </a:p>
          <a:p>
            <a:r>
              <a:rPr lang="en-US" sz="2000" dirty="0">
                <a:solidFill>
                  <a:schemeClr val="tx1"/>
                </a:solidFill>
              </a:rPr>
              <a:t>			VIT C</a:t>
            </a:r>
          </a:p>
          <a:p>
            <a:r>
              <a:rPr lang="en-US" sz="2000" dirty="0">
                <a:solidFill>
                  <a:schemeClr val="tx1"/>
                </a:solidFill>
              </a:rPr>
              <a:t>			Calcium</a:t>
            </a:r>
          </a:p>
          <a:p>
            <a:r>
              <a:rPr lang="en-US" sz="2000" dirty="0">
                <a:solidFill>
                  <a:schemeClr val="tx1"/>
                </a:solidFill>
              </a:rPr>
              <a:t>			Magnesium</a:t>
            </a:r>
          </a:p>
          <a:p>
            <a:r>
              <a:rPr lang="en-US" sz="2000" dirty="0">
                <a:solidFill>
                  <a:schemeClr val="tx1"/>
                </a:solidFill>
              </a:rPr>
              <a:t>Getting these 3 normalized will cause the return of</a:t>
            </a:r>
          </a:p>
          <a:p>
            <a:r>
              <a:rPr lang="en-US" sz="2000" dirty="0">
                <a:solidFill>
                  <a:schemeClr val="tx1"/>
                </a:solidFill>
              </a:rPr>
              <a:t>Normal glutathione levels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103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EE1C5F3-4721-7898-F680-ACDA8EE6F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942" y="883858"/>
            <a:ext cx="8577027" cy="5090283"/>
          </a:xfrm>
        </p:spPr>
        <p:txBody>
          <a:bodyPr>
            <a:normAutofit/>
          </a:bodyPr>
          <a:lstStyle/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IOS is the “sine qua non” of all illness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Primary determinants of IOS status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						Calcium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						Magnesium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						Vitamin C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						Glutathione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01BD91-A0B1-5823-0A08-BDED87C50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87829" y="195760"/>
            <a:ext cx="12192000" cy="1223683"/>
          </a:xfrm>
        </p:spPr>
        <p:txBody>
          <a:bodyPr anchor="t">
            <a:noAutofit/>
          </a:bodyPr>
          <a:lstStyle/>
          <a:p>
            <a:pPr algn="ctr"/>
            <a:r>
              <a:rPr lang="en-US" sz="3600" b="1" u="sng" dirty="0"/>
              <a:t>Intracellular Oxidative Stress Modulators</a:t>
            </a:r>
          </a:p>
        </p:txBody>
      </p:sp>
    </p:spTree>
    <p:extLst>
      <p:ext uri="{BB962C8B-B14F-4D97-AF65-F5344CB8AC3E}">
        <p14:creationId xmlns:p14="http://schemas.microsoft.com/office/powerpoint/2010/main" val="2280983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AB9F-0FFC-9019-B445-3D1FECCF1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85192" y="269216"/>
            <a:ext cx="12192000" cy="1223683"/>
          </a:xfrm>
        </p:spPr>
        <p:txBody>
          <a:bodyPr anchor="t">
            <a:noAutofit/>
          </a:bodyPr>
          <a:lstStyle/>
          <a:p>
            <a:pPr algn="ctr"/>
            <a:r>
              <a:rPr lang="en-US" sz="3600" b="1" u="sng" dirty="0"/>
              <a:t>Intracellular Oxidative Stress Modulators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1C5F3-4721-7898-F680-ACDA8EE6F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082903" y="1260821"/>
            <a:ext cx="10219765" cy="487872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800" b="1" u="sng" dirty="0">
                <a:solidFill>
                  <a:schemeClr val="tx1"/>
                </a:solidFill>
              </a:rPr>
              <a:t>Calcium</a:t>
            </a:r>
          </a:p>
          <a:p>
            <a:pPr algn="ctr"/>
            <a:r>
              <a:rPr lang="en-US" sz="3800" dirty="0">
                <a:solidFill>
                  <a:schemeClr val="tx1"/>
                </a:solidFill>
              </a:rPr>
              <a:t>Primary determinant and marker of</a:t>
            </a:r>
          </a:p>
          <a:p>
            <a:pPr algn="ctr"/>
            <a:r>
              <a:rPr lang="en-US" sz="3800" dirty="0">
                <a:solidFill>
                  <a:schemeClr val="tx1"/>
                </a:solidFill>
              </a:rPr>
              <a:t>Increased IOS</a:t>
            </a:r>
          </a:p>
          <a:p>
            <a:pPr algn="ctr"/>
            <a:endParaRPr lang="en-US" sz="3800" dirty="0">
              <a:solidFill>
                <a:schemeClr val="tx1"/>
              </a:solidFill>
            </a:endParaRPr>
          </a:p>
          <a:p>
            <a:pPr algn="ctr"/>
            <a:r>
              <a:rPr lang="en-US" sz="3800" dirty="0">
                <a:solidFill>
                  <a:schemeClr val="tx1"/>
                </a:solidFill>
              </a:rPr>
              <a:t>Control intracellular calcium levels</a:t>
            </a:r>
          </a:p>
          <a:p>
            <a:pPr algn="ctr"/>
            <a:r>
              <a:rPr lang="en-US" sz="3800" dirty="0">
                <a:solidFill>
                  <a:schemeClr val="tx1"/>
                </a:solidFill>
              </a:rPr>
              <a:t>And you can control</a:t>
            </a:r>
          </a:p>
          <a:p>
            <a:pPr algn="ctr"/>
            <a:r>
              <a:rPr lang="en-US" sz="3800" dirty="0">
                <a:solidFill>
                  <a:schemeClr val="tx1"/>
                </a:solidFill>
              </a:rPr>
              <a:t>Positively IOS</a:t>
            </a:r>
            <a:endParaRPr lang="en-US" sz="19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63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AB9F-0FFC-9019-B445-3D1FECCF1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85192" y="269216"/>
            <a:ext cx="12192000" cy="1223683"/>
          </a:xfrm>
        </p:spPr>
        <p:txBody>
          <a:bodyPr anchor="t">
            <a:noAutofit/>
          </a:bodyPr>
          <a:lstStyle/>
          <a:p>
            <a:pPr algn="ctr"/>
            <a:r>
              <a:rPr lang="en-US" sz="3600" b="1" u="sng" dirty="0"/>
              <a:t>Intracellular Oxidative Stress Modulators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1C5F3-4721-7898-F680-ACDA8EE6F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392" y="1167514"/>
            <a:ext cx="9051245" cy="4878722"/>
          </a:xfrm>
        </p:spPr>
        <p:txBody>
          <a:bodyPr>
            <a:normAutofit/>
          </a:bodyPr>
          <a:lstStyle/>
          <a:p>
            <a:pPr algn="ctr"/>
            <a:r>
              <a:rPr lang="en-US" sz="3800" b="1" u="sng" dirty="0">
                <a:solidFill>
                  <a:schemeClr val="tx1"/>
                </a:solidFill>
              </a:rPr>
              <a:t>Calcium</a:t>
            </a:r>
          </a:p>
          <a:p>
            <a:r>
              <a:rPr lang="en-US" sz="2800" dirty="0">
                <a:solidFill>
                  <a:schemeClr val="tx1"/>
                </a:solidFill>
              </a:rPr>
              <a:t>Increased calcium intake by both supplemental and dietary sources DRAMATICALLY increases death from any disease </a:t>
            </a:r>
            <a:r>
              <a:rPr lang="en-US" sz="2400" dirty="0">
                <a:solidFill>
                  <a:schemeClr val="tx1"/>
                </a:solidFill>
              </a:rPr>
              <a:t>(23403980)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Calcium supplementation alone shown to significantly increase risk of a myocardial infarction </a:t>
            </a:r>
            <a:r>
              <a:rPr lang="en-US" sz="2400" dirty="0">
                <a:solidFill>
                  <a:schemeClr val="tx1"/>
                </a:solidFill>
              </a:rPr>
              <a:t>(22626900) (20671013)</a:t>
            </a:r>
            <a:endParaRPr lang="en-US" sz="12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322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AB9F-0FFC-9019-B445-3D1FECCF1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85192" y="269216"/>
            <a:ext cx="12192000" cy="1223683"/>
          </a:xfrm>
        </p:spPr>
        <p:txBody>
          <a:bodyPr anchor="t">
            <a:noAutofit/>
          </a:bodyPr>
          <a:lstStyle/>
          <a:p>
            <a:pPr algn="ctr"/>
            <a:r>
              <a:rPr lang="en-US" sz="3600" b="1" u="sng" dirty="0"/>
              <a:t>Intracellular Oxidative Stress Modulators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1C5F3-4721-7898-F680-ACDA8EE6F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392" y="1167514"/>
            <a:ext cx="9051245" cy="4878722"/>
          </a:xfrm>
        </p:spPr>
        <p:txBody>
          <a:bodyPr>
            <a:normAutofit/>
          </a:bodyPr>
          <a:lstStyle/>
          <a:p>
            <a:pPr algn="ctr"/>
            <a:r>
              <a:rPr lang="en-US" sz="3800" b="1" u="sng" dirty="0">
                <a:solidFill>
                  <a:schemeClr val="tx1"/>
                </a:solidFill>
              </a:rPr>
              <a:t>Magnesium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4400" dirty="0">
                <a:solidFill>
                  <a:schemeClr val="tx1"/>
                </a:solidFill>
              </a:rPr>
              <a:t>	CALCIUM					MAGNESIUM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4850E75B-BFB7-C480-4632-56F8F900958E}"/>
              </a:ext>
            </a:extLst>
          </p:cNvPr>
          <p:cNvSpPr/>
          <p:nvPr/>
        </p:nvSpPr>
        <p:spPr>
          <a:xfrm rot="10800000">
            <a:off x="382051" y="2484725"/>
            <a:ext cx="329994" cy="70637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4AB9ECAC-6F73-AE2D-BB12-F8A21F8521EA}"/>
              </a:ext>
            </a:extLst>
          </p:cNvPr>
          <p:cNvSpPr/>
          <p:nvPr/>
        </p:nvSpPr>
        <p:spPr>
          <a:xfrm>
            <a:off x="4929169" y="2484725"/>
            <a:ext cx="329994" cy="70637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8C883779-9747-9AA5-ACE3-AF2B763FA2A3}"/>
              </a:ext>
            </a:extLst>
          </p:cNvPr>
          <p:cNvSpPr/>
          <p:nvPr/>
        </p:nvSpPr>
        <p:spPr>
          <a:xfrm rot="16200000">
            <a:off x="4140445" y="2582547"/>
            <a:ext cx="329994" cy="70637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3F8649FA-01FD-AE36-4539-F29D475F4F18}"/>
              </a:ext>
            </a:extLst>
          </p:cNvPr>
          <p:cNvSpPr/>
          <p:nvPr/>
        </p:nvSpPr>
        <p:spPr>
          <a:xfrm rot="5400000">
            <a:off x="3869905" y="2582547"/>
            <a:ext cx="329994" cy="70637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24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AB9F-0FFC-9019-B445-3D1FECCF1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85192" y="269216"/>
            <a:ext cx="12192000" cy="1223683"/>
          </a:xfrm>
        </p:spPr>
        <p:txBody>
          <a:bodyPr anchor="t">
            <a:noAutofit/>
          </a:bodyPr>
          <a:lstStyle/>
          <a:p>
            <a:pPr algn="ctr"/>
            <a:r>
              <a:rPr lang="en-US" sz="3600" b="1" u="sng" dirty="0"/>
              <a:t>Intracellular Oxidative Stress Modulators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1C5F3-4721-7898-F680-ACDA8EE6F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674" y="1307474"/>
            <a:ext cx="7297090" cy="4878722"/>
          </a:xfrm>
        </p:spPr>
        <p:txBody>
          <a:bodyPr>
            <a:normAutofit/>
          </a:bodyPr>
          <a:lstStyle/>
          <a:p>
            <a:pPr algn="ctr"/>
            <a:r>
              <a:rPr lang="en-US" sz="3800" b="1" u="sng" dirty="0">
                <a:solidFill>
                  <a:schemeClr val="tx1"/>
                </a:solidFill>
              </a:rPr>
              <a:t>Magnesium</a:t>
            </a:r>
          </a:p>
          <a:p>
            <a:pPr algn="ctr"/>
            <a:endParaRPr lang="en-US" sz="3800" b="1" u="sng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Extra magnesium </a:t>
            </a:r>
            <a:r>
              <a:rPr lang="en-US" sz="2800" u="sng" dirty="0">
                <a:solidFill>
                  <a:schemeClr val="tx1"/>
                </a:solidFill>
              </a:rPr>
              <a:t>DECREASES</a:t>
            </a:r>
            <a:r>
              <a:rPr lang="en-US" sz="2800" dirty="0">
                <a:solidFill>
                  <a:schemeClr val="tx1"/>
                </a:solidFill>
              </a:rPr>
              <a:t> death from any diseases </a:t>
            </a:r>
            <a:r>
              <a:rPr lang="en-US" sz="2400" dirty="0">
                <a:solidFill>
                  <a:schemeClr val="tx1"/>
                </a:solidFill>
              </a:rPr>
              <a:t>(18271493) (21703623)</a:t>
            </a:r>
          </a:p>
          <a:p>
            <a:r>
              <a:rPr lang="en-US" sz="4400" dirty="0">
                <a:solidFill>
                  <a:schemeClr val="tx1"/>
                </a:solidFill>
              </a:rPr>
              <a:t>	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72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AB9F-0FFC-9019-B445-3D1FECCF1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85192" y="269216"/>
            <a:ext cx="12192000" cy="1223683"/>
          </a:xfrm>
        </p:spPr>
        <p:txBody>
          <a:bodyPr anchor="t">
            <a:noAutofit/>
          </a:bodyPr>
          <a:lstStyle/>
          <a:p>
            <a:pPr algn="ctr"/>
            <a:r>
              <a:rPr lang="en-US" sz="3600" b="1" u="sng" dirty="0"/>
              <a:t>Intracellular Oxidative Stress Modulators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1C5F3-4721-7898-F680-ACDA8EE6F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392" y="1167514"/>
            <a:ext cx="9051245" cy="4878722"/>
          </a:xfrm>
        </p:spPr>
        <p:txBody>
          <a:bodyPr>
            <a:normAutofit/>
          </a:bodyPr>
          <a:lstStyle/>
          <a:p>
            <a:pPr algn="ctr"/>
            <a:r>
              <a:rPr lang="en-US" sz="3800" b="1" u="sng" dirty="0">
                <a:solidFill>
                  <a:schemeClr val="tx1"/>
                </a:solidFill>
              </a:rPr>
              <a:t>VITAMIN C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4400" dirty="0">
                <a:solidFill>
                  <a:schemeClr val="tx1"/>
                </a:solidFill>
              </a:rPr>
              <a:t>	CALCIUM		+		 MAGNESIUM </a:t>
            </a:r>
          </a:p>
          <a:p>
            <a:r>
              <a:rPr lang="en-US" sz="4400" dirty="0">
                <a:solidFill>
                  <a:schemeClr val="tx1"/>
                </a:solidFill>
              </a:rPr>
              <a:t>		= low vitamin C levels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4850E75B-BFB7-C480-4632-56F8F900958E}"/>
              </a:ext>
            </a:extLst>
          </p:cNvPr>
          <p:cNvSpPr/>
          <p:nvPr/>
        </p:nvSpPr>
        <p:spPr>
          <a:xfrm rot="10800000">
            <a:off x="382051" y="2484725"/>
            <a:ext cx="329994" cy="70637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4AB9ECAC-6F73-AE2D-BB12-F8A21F8521EA}"/>
              </a:ext>
            </a:extLst>
          </p:cNvPr>
          <p:cNvSpPr/>
          <p:nvPr/>
        </p:nvSpPr>
        <p:spPr>
          <a:xfrm>
            <a:off x="4556017" y="2484725"/>
            <a:ext cx="329994" cy="70637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59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BF69E-617C-55B4-F16E-1CC81D542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60060"/>
            <a:ext cx="8534400" cy="5734340"/>
          </a:xfrm>
        </p:spPr>
        <p:txBody>
          <a:bodyPr/>
          <a:lstStyle/>
          <a:p>
            <a:r>
              <a:rPr lang="en-US" dirty="0"/>
              <a:t>No conflicts of Interest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944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AB9F-0FFC-9019-B445-3D1FECCF1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85192" y="269216"/>
            <a:ext cx="12192000" cy="1223683"/>
          </a:xfrm>
        </p:spPr>
        <p:txBody>
          <a:bodyPr anchor="t">
            <a:noAutofit/>
          </a:bodyPr>
          <a:lstStyle/>
          <a:p>
            <a:pPr algn="ctr"/>
            <a:r>
              <a:rPr lang="en-US" sz="3600" b="1" u="sng" dirty="0"/>
              <a:t>Intracellular Oxidative Stress Modulators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1C5F3-4721-7898-F680-ACDA8EE6F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416" y="1186176"/>
            <a:ext cx="7716967" cy="487872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800" b="1" u="sng" dirty="0">
                <a:solidFill>
                  <a:schemeClr val="tx1"/>
                </a:solidFill>
              </a:rPr>
              <a:t>GLUTATHIONE</a:t>
            </a:r>
          </a:p>
          <a:p>
            <a:pPr algn="ctr"/>
            <a:endParaRPr lang="en-US" sz="1200" b="1" u="sng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Major role in shielding cellular molecules from reactive oxygen species (Peroxides, Superoxide, Radicals,)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Also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Regulates cellular proliferation and apoptosis vital to mitochondrial function and maintenance of mitochondrial DNA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4400" dirty="0">
                <a:solidFill>
                  <a:schemeClr val="tx1"/>
                </a:solidFill>
              </a:rPr>
              <a:t>	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662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AB9F-0FFC-9019-B445-3D1FECCF1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45029" y="418506"/>
            <a:ext cx="12192000" cy="1223683"/>
          </a:xfrm>
        </p:spPr>
        <p:txBody>
          <a:bodyPr anchor="t">
            <a:noAutofit/>
          </a:bodyPr>
          <a:lstStyle/>
          <a:p>
            <a:pPr algn="ctr"/>
            <a:r>
              <a:rPr lang="en-US" sz="3600" b="1" u="sng" dirty="0"/>
              <a:t>Hormones and oxidative stress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1C5F3-4721-7898-F680-ACDA8EE6F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408" y="1979278"/>
            <a:ext cx="9611082" cy="487872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Positively modulate normal metabolism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Normalize increased intracellular oxidative stress</a:t>
            </a:r>
          </a:p>
        </p:txBody>
      </p:sp>
    </p:spTree>
    <p:extLst>
      <p:ext uri="{BB962C8B-B14F-4D97-AF65-F5344CB8AC3E}">
        <p14:creationId xmlns:p14="http://schemas.microsoft.com/office/powerpoint/2010/main" val="2109644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AB9F-0FFC-9019-B445-3D1FECCF1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735494" y="390514"/>
            <a:ext cx="12192000" cy="1223683"/>
          </a:xfrm>
        </p:spPr>
        <p:txBody>
          <a:bodyPr anchor="t">
            <a:noAutofit/>
          </a:bodyPr>
          <a:lstStyle/>
          <a:p>
            <a:pPr algn="ctr"/>
            <a:r>
              <a:rPr lang="en-US" sz="3600" b="1" u="sng" dirty="0"/>
              <a:t>Hormones and oxidative stress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1C5F3-4721-7898-F680-ACDA8EE6F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408" y="1979278"/>
            <a:ext cx="9611082" cy="487872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					Insulin</a:t>
            </a:r>
          </a:p>
          <a:p>
            <a:r>
              <a:rPr lang="en-US" sz="3600" dirty="0">
                <a:solidFill>
                  <a:schemeClr val="tx1"/>
                </a:solidFill>
              </a:rPr>
              <a:t>					Cortisol</a:t>
            </a:r>
          </a:p>
          <a:p>
            <a:r>
              <a:rPr lang="en-US" sz="3600" dirty="0">
                <a:solidFill>
                  <a:schemeClr val="tx1"/>
                </a:solidFill>
              </a:rPr>
              <a:t>					Thyroid Hormones</a:t>
            </a:r>
          </a:p>
          <a:p>
            <a:r>
              <a:rPr lang="en-US" sz="3600" dirty="0">
                <a:solidFill>
                  <a:schemeClr val="tx1"/>
                </a:solidFill>
              </a:rPr>
              <a:t>					Sex hormones :( regulate Redox    					status and mitochondrial 								function)</a:t>
            </a:r>
          </a:p>
        </p:txBody>
      </p:sp>
    </p:spTree>
    <p:extLst>
      <p:ext uri="{BB962C8B-B14F-4D97-AF65-F5344CB8AC3E}">
        <p14:creationId xmlns:p14="http://schemas.microsoft.com/office/powerpoint/2010/main" val="477766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AB9F-0FFC-9019-B445-3D1FECCF1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93102" y="409176"/>
            <a:ext cx="12192000" cy="1223683"/>
          </a:xfrm>
        </p:spPr>
        <p:txBody>
          <a:bodyPr anchor="t">
            <a:noAutofit/>
          </a:bodyPr>
          <a:lstStyle/>
          <a:p>
            <a:pPr algn="ctr"/>
            <a:r>
              <a:rPr lang="en-US" sz="3600" b="1" u="sng" dirty="0"/>
              <a:t>The final common denominator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1C5F3-4721-7898-F680-ACDA8EE6F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085" y="1756714"/>
            <a:ext cx="9611082" cy="487872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Remember that the goal of an optimally effective clinical protocol is to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NORMALIZE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The increased IOS that is present in all cells involved in any disease or medical condition</a:t>
            </a:r>
          </a:p>
        </p:txBody>
      </p:sp>
    </p:spTree>
    <p:extLst>
      <p:ext uri="{BB962C8B-B14F-4D97-AF65-F5344CB8AC3E}">
        <p14:creationId xmlns:p14="http://schemas.microsoft.com/office/powerpoint/2010/main" val="1043193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AB9F-0FFC-9019-B445-3D1FECCF1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639" y="104376"/>
            <a:ext cx="7821431" cy="1223683"/>
          </a:xfrm>
        </p:spPr>
        <p:txBody>
          <a:bodyPr anchor="t">
            <a:noAutofit/>
          </a:bodyPr>
          <a:lstStyle/>
          <a:p>
            <a:pPr algn="ctr"/>
            <a:r>
              <a:rPr lang="en-US" sz="3600" b="1" u="sng" dirty="0"/>
              <a:t>Prominent promoter of chronic degenerative diseases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1C5F3-4721-7898-F680-ACDA8EE6F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5379" y="1720855"/>
            <a:ext cx="9611082" cy="487872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Infections</a:t>
            </a:r>
          </a:p>
          <a:p>
            <a:r>
              <a:rPr lang="en-US" sz="2400" dirty="0">
                <a:solidFill>
                  <a:schemeClr val="tx1"/>
                </a:solidFill>
              </a:rPr>
              <a:t>Chronic pathogenic colonization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Toxin exposure</a:t>
            </a:r>
          </a:p>
          <a:p>
            <a:r>
              <a:rPr lang="en-US" sz="2400" dirty="0">
                <a:solidFill>
                  <a:schemeClr val="tx1"/>
                </a:solidFill>
              </a:rPr>
              <a:t>Toxic nutrients</a:t>
            </a:r>
          </a:p>
          <a:p>
            <a:r>
              <a:rPr lang="en-US" sz="2400" dirty="0">
                <a:solidFill>
                  <a:schemeClr val="tx1"/>
                </a:solidFill>
              </a:rPr>
              <a:t>Dietary toxin exposure</a:t>
            </a:r>
          </a:p>
          <a:p>
            <a:r>
              <a:rPr lang="en-US" sz="2400" dirty="0">
                <a:solidFill>
                  <a:schemeClr val="tx1"/>
                </a:solidFill>
              </a:rPr>
              <a:t>Critical hormone deficiencies</a:t>
            </a:r>
          </a:p>
        </p:txBody>
      </p:sp>
    </p:spTree>
    <p:extLst>
      <p:ext uri="{BB962C8B-B14F-4D97-AF65-F5344CB8AC3E}">
        <p14:creationId xmlns:p14="http://schemas.microsoft.com/office/powerpoint/2010/main" val="925691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AB9F-0FFC-9019-B445-3D1FECCF1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93102" y="409176"/>
            <a:ext cx="12192000" cy="1223683"/>
          </a:xfrm>
        </p:spPr>
        <p:txBody>
          <a:bodyPr anchor="t">
            <a:noAutofit/>
          </a:bodyPr>
          <a:lstStyle/>
          <a:p>
            <a:pPr algn="ctr"/>
            <a:r>
              <a:rPr lang="en-US" sz="3600" b="1" u="sng" dirty="0"/>
              <a:t>Treatment principles for all chronic degenerative diseases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1C5F3-4721-7898-F680-ACDA8EE6F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5" y="1979278"/>
            <a:ext cx="9611082" cy="487872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						Prevention</a:t>
            </a:r>
          </a:p>
          <a:p>
            <a:r>
              <a:rPr lang="en-US" sz="3200" dirty="0">
                <a:solidFill>
                  <a:schemeClr val="tx1"/>
                </a:solidFill>
              </a:rPr>
              <a:t>						Neutralize</a:t>
            </a:r>
          </a:p>
          <a:p>
            <a:r>
              <a:rPr lang="en-US" sz="3200" dirty="0">
                <a:solidFill>
                  <a:schemeClr val="tx1"/>
                </a:solidFill>
              </a:rPr>
              <a:t>						Excrete</a:t>
            </a:r>
          </a:p>
          <a:p>
            <a:r>
              <a:rPr lang="en-US" sz="3200" dirty="0">
                <a:solidFill>
                  <a:schemeClr val="tx1"/>
                </a:solidFill>
              </a:rPr>
              <a:t>						Resolve</a:t>
            </a:r>
          </a:p>
          <a:p>
            <a:r>
              <a:rPr lang="en-US" sz="3200" dirty="0">
                <a:solidFill>
                  <a:schemeClr val="tx1"/>
                </a:solidFill>
              </a:rPr>
              <a:t>						Supplement</a:t>
            </a:r>
          </a:p>
          <a:p>
            <a:r>
              <a:rPr lang="en-US" sz="3200" dirty="0">
                <a:solidFill>
                  <a:schemeClr val="tx1"/>
                </a:solidFill>
              </a:rPr>
              <a:t>						Address</a:t>
            </a:r>
          </a:p>
        </p:txBody>
      </p:sp>
    </p:spTree>
    <p:extLst>
      <p:ext uri="{BB962C8B-B14F-4D97-AF65-F5344CB8AC3E}">
        <p14:creationId xmlns:p14="http://schemas.microsoft.com/office/powerpoint/2010/main" val="2128147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AB9F-0FFC-9019-B445-3D1FECCF1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93102" y="409176"/>
            <a:ext cx="12192000" cy="1223683"/>
          </a:xfrm>
        </p:spPr>
        <p:txBody>
          <a:bodyPr anchor="t">
            <a:noAutofit/>
          </a:bodyPr>
          <a:lstStyle/>
          <a:p>
            <a:pPr algn="ctr"/>
            <a:r>
              <a:rPr lang="en-US" sz="3600" b="1" u="sng" dirty="0"/>
              <a:t>Vitamin C – proven to do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1C5F3-4721-7898-F680-ACDA8EE6F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612" y="1570102"/>
            <a:ext cx="8705462" cy="487872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Kill/inactivate all viruses in vitro</a:t>
            </a:r>
          </a:p>
          <a:p>
            <a:endParaRPr lang="en-US" sz="11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Resolve all </a:t>
            </a:r>
            <a:r>
              <a:rPr lang="en-US" sz="3200" u="sng" dirty="0">
                <a:solidFill>
                  <a:schemeClr val="tx1"/>
                </a:solidFill>
              </a:rPr>
              <a:t>acute</a:t>
            </a:r>
            <a:r>
              <a:rPr lang="en-US" sz="3200" dirty="0">
                <a:solidFill>
                  <a:schemeClr val="tx1"/>
                </a:solidFill>
              </a:rPr>
              <a:t> viral syndromes in vivo with adequate dosing</a:t>
            </a:r>
          </a:p>
          <a:p>
            <a:r>
              <a:rPr lang="en-US" sz="3200" dirty="0">
                <a:solidFill>
                  <a:schemeClr val="tx1"/>
                </a:solidFill>
              </a:rPr>
              <a:t>				- </a:t>
            </a:r>
            <a:r>
              <a:rPr lang="en-US" sz="2400" dirty="0">
                <a:solidFill>
                  <a:schemeClr val="tx1"/>
                </a:solidFill>
              </a:rPr>
              <a:t>Polio</a:t>
            </a:r>
          </a:p>
          <a:p>
            <a:r>
              <a:rPr lang="en-US" sz="2400" dirty="0">
                <a:solidFill>
                  <a:schemeClr val="tx1"/>
                </a:solidFill>
              </a:rPr>
              <a:t>				- Hepatitis</a:t>
            </a:r>
          </a:p>
        </p:txBody>
      </p:sp>
    </p:spTree>
    <p:extLst>
      <p:ext uri="{BB962C8B-B14F-4D97-AF65-F5344CB8AC3E}">
        <p14:creationId xmlns:p14="http://schemas.microsoft.com/office/powerpoint/2010/main" val="8736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AB9F-0FFC-9019-B445-3D1FECCF1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93102" y="409176"/>
            <a:ext cx="12192000" cy="1223683"/>
          </a:xfrm>
        </p:spPr>
        <p:txBody>
          <a:bodyPr anchor="t">
            <a:noAutofit/>
          </a:bodyPr>
          <a:lstStyle/>
          <a:p>
            <a:pPr algn="ctr"/>
            <a:r>
              <a:rPr lang="en-US" sz="3600" b="1" u="sng" dirty="0"/>
              <a:t>Vitamin C – proven to do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1C5F3-4721-7898-F680-ACDA8EE6F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1681" y="1738053"/>
            <a:ext cx="8705462" cy="487872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			Measles</a:t>
            </a:r>
          </a:p>
          <a:p>
            <a:r>
              <a:rPr lang="en-US" sz="3200" dirty="0">
                <a:solidFill>
                  <a:schemeClr val="tx1"/>
                </a:solidFill>
              </a:rPr>
              <a:t>			Mumps - </a:t>
            </a:r>
            <a:r>
              <a:rPr lang="en-US" sz="2800" dirty="0">
                <a:solidFill>
                  <a:schemeClr val="tx1"/>
                </a:solidFill>
              </a:rPr>
              <a:t>(18147027)</a:t>
            </a:r>
          </a:p>
          <a:p>
            <a:r>
              <a:rPr lang="en-US" sz="3200" dirty="0">
                <a:solidFill>
                  <a:schemeClr val="tx1"/>
                </a:solidFill>
              </a:rPr>
              <a:t>			Chickenpox – </a:t>
            </a:r>
            <a:r>
              <a:rPr lang="en-US" sz="2800" dirty="0">
                <a:solidFill>
                  <a:schemeClr val="tx1"/>
                </a:solidFill>
              </a:rPr>
              <a:t>(14908970)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107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AB9F-0FFC-9019-B445-3D1FECCF1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93102" y="409176"/>
            <a:ext cx="12192000" cy="1223683"/>
          </a:xfrm>
        </p:spPr>
        <p:txBody>
          <a:bodyPr anchor="t">
            <a:noAutofit/>
          </a:bodyPr>
          <a:lstStyle/>
          <a:p>
            <a:pPr algn="ctr"/>
            <a:r>
              <a:rPr lang="en-US" sz="3600" b="1" u="sng" dirty="0"/>
              <a:t>Vitamin C – proven to do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1C5F3-4721-7898-F680-ACDA8EE6F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963" y="1290183"/>
            <a:ext cx="8705462" cy="487872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			Diphtheria</a:t>
            </a:r>
          </a:p>
          <a:p>
            <a:r>
              <a:rPr lang="en-US" sz="3200" dirty="0">
                <a:solidFill>
                  <a:schemeClr val="tx1"/>
                </a:solidFill>
              </a:rPr>
              <a:t>			Tetanus</a:t>
            </a:r>
          </a:p>
          <a:p>
            <a:r>
              <a:rPr lang="en-US" sz="3200" dirty="0">
                <a:solidFill>
                  <a:schemeClr val="tx1"/>
                </a:solidFill>
              </a:rPr>
              <a:t>			Staphylococcus</a:t>
            </a:r>
          </a:p>
          <a:p>
            <a:r>
              <a:rPr lang="en-US" sz="3200" dirty="0">
                <a:solidFill>
                  <a:schemeClr val="tx1"/>
                </a:solidFill>
              </a:rPr>
              <a:t>			Streptococcus</a:t>
            </a:r>
          </a:p>
          <a:p>
            <a:r>
              <a:rPr lang="en-US" sz="3200" dirty="0">
                <a:solidFill>
                  <a:schemeClr val="tx1"/>
                </a:solidFill>
              </a:rPr>
              <a:t>			Pseudomonas</a:t>
            </a:r>
          </a:p>
          <a:p>
            <a:r>
              <a:rPr lang="en-US" sz="3200" dirty="0">
                <a:solidFill>
                  <a:schemeClr val="tx1"/>
                </a:solidFill>
              </a:rPr>
              <a:t>			Malaria</a:t>
            </a:r>
          </a:p>
          <a:p>
            <a:r>
              <a:rPr lang="en-US" sz="3200" dirty="0">
                <a:solidFill>
                  <a:schemeClr val="tx1"/>
                </a:solidFill>
              </a:rPr>
              <a:t>			Leprosy</a:t>
            </a:r>
          </a:p>
        </p:txBody>
      </p:sp>
    </p:spTree>
    <p:extLst>
      <p:ext uri="{BB962C8B-B14F-4D97-AF65-F5344CB8AC3E}">
        <p14:creationId xmlns:p14="http://schemas.microsoft.com/office/powerpoint/2010/main" val="34784642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AB9F-0FFC-9019-B445-3D1FECCF1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93102" y="409176"/>
            <a:ext cx="12192000" cy="1223683"/>
          </a:xfrm>
        </p:spPr>
        <p:txBody>
          <a:bodyPr anchor="t">
            <a:noAutofit/>
          </a:bodyPr>
          <a:lstStyle/>
          <a:p>
            <a:pPr algn="ctr"/>
            <a:r>
              <a:rPr lang="en-US" sz="3600" b="1" u="sng" dirty="0"/>
              <a:t>Vitamin C – proven to do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1C5F3-4721-7898-F680-ACDA8EE6F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963" y="1290183"/>
            <a:ext cx="8705462" cy="487872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Benefits:</a:t>
            </a:r>
          </a:p>
          <a:p>
            <a:r>
              <a:rPr lang="en-US" sz="3200" dirty="0">
                <a:solidFill>
                  <a:schemeClr val="tx1"/>
                </a:solidFill>
              </a:rPr>
              <a:t>		Lyme Disease</a:t>
            </a:r>
          </a:p>
          <a:p>
            <a:r>
              <a:rPr lang="en-US" sz="3200" dirty="0">
                <a:solidFill>
                  <a:schemeClr val="tx1"/>
                </a:solidFill>
              </a:rPr>
              <a:t>		AIDS</a:t>
            </a:r>
          </a:p>
          <a:p>
            <a:r>
              <a:rPr lang="en-US" sz="3200" dirty="0">
                <a:solidFill>
                  <a:schemeClr val="tx1"/>
                </a:solidFill>
              </a:rPr>
              <a:t>		Common cold</a:t>
            </a:r>
          </a:p>
          <a:p>
            <a:r>
              <a:rPr lang="en-US" sz="3200" dirty="0">
                <a:solidFill>
                  <a:schemeClr val="tx1"/>
                </a:solidFill>
              </a:rPr>
              <a:t>		Tuberculosis</a:t>
            </a:r>
          </a:p>
        </p:txBody>
      </p:sp>
    </p:spTree>
    <p:extLst>
      <p:ext uri="{BB962C8B-B14F-4D97-AF65-F5344CB8AC3E}">
        <p14:creationId xmlns:p14="http://schemas.microsoft.com/office/powerpoint/2010/main" val="1813985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6F5ED-82E1-46D7-8AAF-103B7951C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932" y="350240"/>
            <a:ext cx="11420774" cy="2971801"/>
          </a:xfrm>
        </p:spPr>
        <p:txBody>
          <a:bodyPr anchor="t"/>
          <a:lstStyle/>
          <a:p>
            <a:r>
              <a:rPr lang="en-US" sz="6000" b="1" dirty="0"/>
              <a:t>PRESENTATION OVERVIEW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B42F92-4417-45E0-B66C-4FC46070B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294" y="1374132"/>
            <a:ext cx="11611170" cy="520596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Pathophysiological basis of all disease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Regulators of intracellular oxidative stress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Promotors of all disease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Foundational disease treatment principles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Pivotal role of vitamin C in health and disease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Cortisol interrelation with vitamin 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Normal mammalian response to acute oxidative stress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Cortisol deficiency is probably more common than other treated hormone deficiencies(estrogen, testosterone, thyroid)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 importance of insulin in vitamin C metabolism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Is the Krebs cycle the evolutionary response to GULO absence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27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AB9F-0FFC-9019-B445-3D1FECCF1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951" y="129258"/>
            <a:ext cx="9909110" cy="2063436"/>
          </a:xfrm>
        </p:spPr>
        <p:txBody>
          <a:bodyPr anchor="t">
            <a:noAutofit/>
          </a:bodyPr>
          <a:lstStyle/>
          <a:p>
            <a:pPr algn="ctr"/>
            <a:r>
              <a:rPr lang="en-US" sz="3600" b="1" u="sng" dirty="0"/>
              <a:t>What has vitamin C already been proven to do against toxins?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1C5F3-4721-7898-F680-ACDA8EE6F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951" y="1774004"/>
            <a:ext cx="10468946" cy="487872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Documented as the </a:t>
            </a:r>
            <a:r>
              <a:rPr lang="en-US" sz="3200" u="sng" dirty="0">
                <a:solidFill>
                  <a:schemeClr val="tx1"/>
                </a:solidFill>
              </a:rPr>
              <a:t>ultimate non-specific antitoxin and poison antidote</a:t>
            </a:r>
            <a:r>
              <a:rPr lang="en-US" sz="3200" dirty="0">
                <a:solidFill>
                  <a:schemeClr val="tx1"/>
                </a:solidFill>
              </a:rPr>
              <a:t> in vitro and in vivo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</a:rPr>
              <a:t>		</a:t>
            </a:r>
          </a:p>
          <a:p>
            <a:r>
              <a:rPr lang="en-US" sz="2000" dirty="0">
                <a:solidFill>
                  <a:schemeClr val="tx1"/>
                </a:solidFill>
              </a:rPr>
              <a:t>		Toxic elements</a:t>
            </a:r>
          </a:p>
          <a:p>
            <a:r>
              <a:rPr lang="en-US" sz="2000" dirty="0">
                <a:solidFill>
                  <a:schemeClr val="tx1"/>
                </a:solidFill>
              </a:rPr>
              <a:t>		Venoms</a:t>
            </a:r>
          </a:p>
          <a:p>
            <a:r>
              <a:rPr lang="en-US" sz="2000" dirty="0">
                <a:solidFill>
                  <a:schemeClr val="tx1"/>
                </a:solidFill>
              </a:rPr>
              <a:t>		Alcohol (3304067)</a:t>
            </a:r>
          </a:p>
          <a:p>
            <a:r>
              <a:rPr lang="en-US" sz="2000" dirty="0">
                <a:solidFill>
                  <a:schemeClr val="tx1"/>
                </a:solidFill>
              </a:rPr>
              <a:t>		Barbiturates (5899011)</a:t>
            </a:r>
          </a:p>
          <a:p>
            <a:r>
              <a:rPr lang="en-US" sz="2000" dirty="0">
                <a:solidFill>
                  <a:schemeClr val="tx1"/>
                </a:solidFill>
              </a:rPr>
              <a:t>		Toxic mushrooms (6200941)</a:t>
            </a:r>
          </a:p>
          <a:p>
            <a:r>
              <a:rPr lang="en-US" sz="2000" dirty="0">
                <a:solidFill>
                  <a:schemeClr val="tx1"/>
                </a:solidFill>
              </a:rPr>
              <a:t>		Pesticides</a:t>
            </a:r>
          </a:p>
          <a:p>
            <a:r>
              <a:rPr lang="en-US" sz="2000" dirty="0">
                <a:solidFill>
                  <a:schemeClr val="tx1"/>
                </a:solidFill>
              </a:rPr>
              <a:t>		Strychnine, tetanus</a:t>
            </a:r>
          </a:p>
        </p:txBody>
      </p:sp>
    </p:spTree>
    <p:extLst>
      <p:ext uri="{BB962C8B-B14F-4D97-AF65-F5344CB8AC3E}">
        <p14:creationId xmlns:p14="http://schemas.microsoft.com/office/powerpoint/2010/main" val="5082261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AB9F-0FFC-9019-B445-3D1FECCF1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46449" y="577128"/>
            <a:ext cx="9909110" cy="2063436"/>
          </a:xfrm>
        </p:spPr>
        <p:txBody>
          <a:bodyPr anchor="t">
            <a:noAutofit/>
          </a:bodyPr>
          <a:lstStyle/>
          <a:p>
            <a:pPr algn="ctr"/>
            <a:r>
              <a:rPr lang="en-US" b="1" u="sng" dirty="0"/>
              <a:t>Vitamin C and toxins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1C5F3-4721-7898-F680-ACDA8EE6F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026367" y="2291260"/>
            <a:ext cx="10468946" cy="487872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Its all about the dosage!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235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AB9F-0FFC-9019-B445-3D1FECCF1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86613" y="297210"/>
            <a:ext cx="9909110" cy="2063436"/>
          </a:xfrm>
        </p:spPr>
        <p:txBody>
          <a:bodyPr anchor="t">
            <a:noAutofit/>
          </a:bodyPr>
          <a:lstStyle/>
          <a:p>
            <a:pPr algn="ctr"/>
            <a:r>
              <a:rPr lang="en-US" b="1" u="sng" dirty="0"/>
              <a:t>Properly dosing Vitamin 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1C5F3-4721-7898-F680-ACDA8EE6F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91" y="1538224"/>
            <a:ext cx="8502932" cy="487872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150,000 IV infusions of vitamin C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Doses have varied from 7.5 to 250 grams daily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There has never been establishes a level of vitamin C intake above which is clearly toxic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776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AB9F-0FFC-9019-B445-3D1FECCF1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86613" y="297210"/>
            <a:ext cx="9909110" cy="2063436"/>
          </a:xfrm>
        </p:spPr>
        <p:txBody>
          <a:bodyPr anchor="t">
            <a:noAutofit/>
          </a:bodyPr>
          <a:lstStyle/>
          <a:p>
            <a:pPr algn="ctr"/>
            <a:r>
              <a:rPr lang="en-US" b="1" u="sng" dirty="0"/>
              <a:t>Properly dosing Vitamin 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1C5F3-4721-7898-F680-ACDA8EE6F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71945" y="2057994"/>
            <a:ext cx="10448274" cy="487872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Caution on dosing leads to insufficient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1604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AB9F-0FFC-9019-B445-3D1FECCF1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23108" y="279281"/>
            <a:ext cx="11813837" cy="2063436"/>
          </a:xfrm>
        </p:spPr>
        <p:txBody>
          <a:bodyPr anchor="t">
            <a:noAutofit/>
          </a:bodyPr>
          <a:lstStyle/>
          <a:p>
            <a:pPr algn="ctr"/>
            <a:r>
              <a:rPr lang="en-US" sz="4000" b="1" u="sng" dirty="0"/>
              <a:t>Optimizing intracellular vitamin 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1C5F3-4721-7898-F680-ACDA8EE6F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360" y="1780089"/>
            <a:ext cx="9605592" cy="487872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Cortisol (hydrocortisone) promotes cellular update of vitamin C (11502226)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8019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AB9F-0FFC-9019-B445-3D1FECCF1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23108" y="279281"/>
            <a:ext cx="11813837" cy="2063436"/>
          </a:xfrm>
        </p:spPr>
        <p:txBody>
          <a:bodyPr anchor="t">
            <a:noAutofit/>
          </a:bodyPr>
          <a:lstStyle/>
          <a:p>
            <a:pPr algn="ctr"/>
            <a:r>
              <a:rPr lang="en-US" sz="4000" b="1" u="sng" dirty="0"/>
              <a:t>Optimizing intracellular vitamin 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1C5F3-4721-7898-F680-ACDA8EE6F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731" y="1851807"/>
            <a:ext cx="8323640" cy="487872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Chronic degenerative disease patients are </a:t>
            </a:r>
            <a:r>
              <a:rPr lang="en-US" sz="3200" u="sng" dirty="0">
                <a:solidFill>
                  <a:schemeClr val="tx1"/>
                </a:solidFill>
              </a:rPr>
              <a:t>at least</a:t>
            </a:r>
            <a:r>
              <a:rPr lang="en-US" sz="3200" dirty="0">
                <a:solidFill>
                  <a:schemeClr val="tx1"/>
                </a:solidFill>
              </a:rPr>
              <a:t> minimally deficient in cortisol production from their adrenal glands</a:t>
            </a:r>
            <a:endParaRPr lang="en-US" sz="3200" u="sng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1732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AB9F-0FFC-9019-B445-3D1FECCF1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92049" y="360553"/>
            <a:ext cx="11813837" cy="2063436"/>
          </a:xfrm>
        </p:spPr>
        <p:txBody>
          <a:bodyPr anchor="t">
            <a:noAutofit/>
          </a:bodyPr>
          <a:lstStyle/>
          <a:p>
            <a:pPr algn="ctr"/>
            <a:r>
              <a:rPr lang="en-US" sz="4000" b="1" u="sng" dirty="0"/>
              <a:t>vitamin c and cortisol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1C5F3-4721-7898-F680-ACDA8EE6F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82057" y="1618725"/>
            <a:ext cx="9925304" cy="487872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Cortisol works directly to substantially enhance the uptake of vitamin C into the cell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(28739448) (26351497) (16338599)</a:t>
            </a:r>
          </a:p>
        </p:txBody>
      </p:sp>
    </p:spTree>
    <p:extLst>
      <p:ext uri="{BB962C8B-B14F-4D97-AF65-F5344CB8AC3E}">
        <p14:creationId xmlns:p14="http://schemas.microsoft.com/office/powerpoint/2010/main" val="4540880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AB9F-0FFC-9019-B445-3D1FECCF1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92049" y="360553"/>
            <a:ext cx="11813837" cy="2063436"/>
          </a:xfrm>
        </p:spPr>
        <p:txBody>
          <a:bodyPr anchor="t">
            <a:noAutofit/>
          </a:bodyPr>
          <a:lstStyle/>
          <a:p>
            <a:pPr algn="ctr"/>
            <a:r>
              <a:rPr lang="en-US" sz="4000" b="1" u="sng" dirty="0"/>
              <a:t>vitamin c and cortisol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1C5F3-4721-7898-F680-ACDA8EE6F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931" y="1639396"/>
            <a:ext cx="8571633" cy="487872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Acute infection and toxin exposure results in oxidative stress which results in the prompt release of cortisol into the blood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This event should be matched by a large release of vitamin C</a:t>
            </a:r>
          </a:p>
        </p:txBody>
      </p:sp>
    </p:spTree>
    <p:extLst>
      <p:ext uri="{BB962C8B-B14F-4D97-AF65-F5344CB8AC3E}">
        <p14:creationId xmlns:p14="http://schemas.microsoft.com/office/powerpoint/2010/main" val="5648917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AB9F-0FFC-9019-B445-3D1FECCF1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92049" y="360553"/>
            <a:ext cx="11813837" cy="2063436"/>
          </a:xfrm>
        </p:spPr>
        <p:txBody>
          <a:bodyPr anchor="t">
            <a:noAutofit/>
          </a:bodyPr>
          <a:lstStyle/>
          <a:p>
            <a:pPr algn="ctr"/>
            <a:r>
              <a:rPr lang="en-US" sz="4000" b="1" u="sng" dirty="0"/>
              <a:t>vitamin c and cortisol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1C5F3-4721-7898-F680-ACDA8EE6F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931" y="1639396"/>
            <a:ext cx="9396387" cy="487872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First line treatment of a new infection:</a:t>
            </a:r>
          </a:p>
          <a:p>
            <a:r>
              <a:rPr lang="en-US" sz="2800" dirty="0">
                <a:solidFill>
                  <a:schemeClr val="tx1"/>
                </a:solidFill>
              </a:rPr>
              <a:t>		Large doses of vitamin C matched with sizeable 		doses of cortisol</a:t>
            </a:r>
          </a:p>
          <a:p>
            <a:endParaRPr lang="en-US" sz="1100" dirty="0">
              <a:solidFill>
                <a:schemeClr val="tx1"/>
              </a:solidFill>
            </a:endParaRPr>
          </a:p>
          <a:p>
            <a:r>
              <a:rPr lang="en-US" sz="2800" u="sng" dirty="0">
                <a:solidFill>
                  <a:schemeClr val="tx1"/>
                </a:solidFill>
              </a:rPr>
              <a:t>Example:</a:t>
            </a:r>
          </a:p>
          <a:p>
            <a:r>
              <a:rPr lang="en-US" sz="2800" dirty="0">
                <a:solidFill>
                  <a:schemeClr val="tx1"/>
                </a:solidFill>
              </a:rPr>
              <a:t>		5 grams of vitamin C plus</a:t>
            </a:r>
          </a:p>
          <a:p>
            <a:r>
              <a:rPr lang="en-US" sz="2800" dirty="0">
                <a:solidFill>
                  <a:schemeClr val="tx1"/>
                </a:solidFill>
              </a:rPr>
              <a:t>		20 mg of hydrocortisone QID</a:t>
            </a:r>
          </a:p>
        </p:txBody>
      </p:sp>
    </p:spTree>
    <p:extLst>
      <p:ext uri="{BB962C8B-B14F-4D97-AF65-F5344CB8AC3E}">
        <p14:creationId xmlns:p14="http://schemas.microsoft.com/office/powerpoint/2010/main" val="25285508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AB9F-0FFC-9019-B445-3D1FECCF1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42426" y="602599"/>
            <a:ext cx="11813837" cy="2063436"/>
          </a:xfrm>
        </p:spPr>
        <p:txBody>
          <a:bodyPr anchor="t">
            <a:noAutofit/>
          </a:bodyPr>
          <a:lstStyle/>
          <a:p>
            <a:pPr algn="ctr"/>
            <a:r>
              <a:rPr lang="en-US" sz="4000" b="1" u="sng" dirty="0"/>
              <a:t>Optimizing intracellular vitamin 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1C5F3-4721-7898-F680-ACDA8EE6F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5082" y="2114526"/>
            <a:ext cx="9396387" cy="487872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Early stage of an infection </a:t>
            </a:r>
            <a:r>
              <a:rPr lang="en-US" sz="2800" dirty="0">
                <a:solidFill>
                  <a:schemeClr val="tx1"/>
                </a:solidFill>
              </a:rPr>
              <a:t>(23933016)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983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AB9F-0FFC-9019-B445-3D1FECCF1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922" y="350079"/>
            <a:ext cx="8001000" cy="1223683"/>
          </a:xfrm>
        </p:spPr>
        <p:txBody>
          <a:bodyPr anchor="t"/>
          <a:lstStyle/>
          <a:p>
            <a:pPr algn="ctr"/>
            <a:r>
              <a:rPr lang="en-US" b="1" dirty="0"/>
              <a:t>Reference Checking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1C5F3-4721-7898-F680-ACDA8EE6F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470" y="1353671"/>
            <a:ext cx="8630117" cy="260873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Go to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en-US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www.ncbi.nlm.nih.gov/pubmed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In </a:t>
            </a:r>
            <a:r>
              <a:rPr lang="en-US" dirty="0" err="1">
                <a:solidFill>
                  <a:schemeClr val="tx1"/>
                </a:solidFill>
              </a:rPr>
              <a:t>pubmed</a:t>
            </a:r>
            <a:r>
              <a:rPr lang="en-US" dirty="0">
                <a:solidFill>
                  <a:schemeClr val="tx1"/>
                </a:solidFill>
              </a:rPr>
              <a:t> search box, enter the 7 digit or 8 digit number that is noted on a slide. This is the </a:t>
            </a:r>
            <a:r>
              <a:rPr lang="en-US" dirty="0" err="1">
                <a:solidFill>
                  <a:schemeClr val="tx1"/>
                </a:solidFill>
              </a:rPr>
              <a:t>pubmed</a:t>
            </a:r>
            <a:r>
              <a:rPr lang="en-US" dirty="0">
                <a:solidFill>
                  <a:schemeClr val="tx1"/>
                </a:solidFill>
              </a:rPr>
              <a:t> (PMID) identifier number.</a:t>
            </a:r>
          </a:p>
          <a:p>
            <a:r>
              <a:rPr lang="en-US" dirty="0">
                <a:solidFill>
                  <a:schemeClr val="tx1"/>
                </a:solidFill>
              </a:rPr>
              <a:t>Click “Search” and you will go directly to the abstract of article.</a:t>
            </a:r>
          </a:p>
          <a:p>
            <a:r>
              <a:rPr lang="en-US" dirty="0">
                <a:solidFill>
                  <a:schemeClr val="tx1"/>
                </a:solidFill>
              </a:rPr>
              <a:t>Ex:  ( 76642895)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8867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AB9F-0FFC-9019-B445-3D1FECCF1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74120" y="512952"/>
            <a:ext cx="11813837" cy="2063436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u="sng" dirty="0"/>
              <a:t>vitamin c and the acute immune response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1C5F3-4721-7898-F680-ACDA8EE6F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3" y="1630432"/>
            <a:ext cx="9396387" cy="4878722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tx1"/>
                </a:solidFill>
              </a:rPr>
              <a:t>Acute inflammation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tx1"/>
                </a:solidFill>
              </a:rPr>
              <a:t>Depletion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tx1"/>
                </a:solidFill>
              </a:rPr>
              <a:t>First immune cell to arrive </a:t>
            </a:r>
            <a:r>
              <a:rPr lang="en-US" sz="2800" dirty="0">
                <a:solidFill>
                  <a:schemeClr val="tx1"/>
                </a:solidFill>
              </a:rPr>
              <a:t>(29045897)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tx1"/>
                </a:solidFill>
              </a:rPr>
              <a:t>Monocyte</a:t>
            </a:r>
          </a:p>
        </p:txBody>
      </p:sp>
    </p:spTree>
    <p:extLst>
      <p:ext uri="{BB962C8B-B14F-4D97-AF65-F5344CB8AC3E}">
        <p14:creationId xmlns:p14="http://schemas.microsoft.com/office/powerpoint/2010/main" val="40807945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EE1C5F3-4721-7898-F680-ACDA8EE6F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7806" y="1469067"/>
            <a:ext cx="9396387" cy="4878722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en-US" sz="3600" dirty="0">
                <a:solidFill>
                  <a:schemeClr val="tx1"/>
                </a:solidFill>
              </a:rPr>
              <a:t>Cortisol release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en-US" sz="3600" dirty="0">
                <a:solidFill>
                  <a:schemeClr val="tx1"/>
                </a:solidFill>
              </a:rPr>
              <a:t>Increased cortisol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en-US" sz="3600" dirty="0">
                <a:solidFill>
                  <a:schemeClr val="tx1"/>
                </a:solidFill>
              </a:rPr>
              <a:t>Glutathione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en-US" sz="3600" dirty="0">
                <a:solidFill>
                  <a:schemeClr val="tx1"/>
                </a:solidFill>
              </a:rPr>
              <a:t>Restore vitamin C</a:t>
            </a:r>
          </a:p>
        </p:txBody>
      </p:sp>
    </p:spTree>
    <p:extLst>
      <p:ext uri="{BB962C8B-B14F-4D97-AF65-F5344CB8AC3E}">
        <p14:creationId xmlns:p14="http://schemas.microsoft.com/office/powerpoint/2010/main" val="11720834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AB9F-0FFC-9019-B445-3D1FECCF1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21" y="252975"/>
            <a:ext cx="10460167" cy="2063436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u="sng" dirty="0"/>
              <a:t>Hydrogen peroxide (HP) and vitamin c physiologic partners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1C5F3-4721-7898-F680-ACDA8EE6F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3" y="1630432"/>
            <a:ext cx="9396387" cy="487872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Fenton reaction</a:t>
            </a:r>
          </a:p>
          <a:p>
            <a:r>
              <a:rPr lang="en-US" sz="2800" dirty="0">
                <a:solidFill>
                  <a:schemeClr val="tx1"/>
                </a:solidFill>
              </a:rPr>
              <a:t>Upregulation of HP production </a:t>
            </a:r>
            <a:r>
              <a:rPr lang="en-US" sz="2000" dirty="0">
                <a:solidFill>
                  <a:schemeClr val="tx1"/>
                </a:solidFill>
              </a:rPr>
              <a:t>(16157892)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Increase cortisol levels </a:t>
            </a:r>
            <a:r>
              <a:rPr lang="en-US" sz="2000" dirty="0">
                <a:solidFill>
                  <a:schemeClr val="tx1"/>
                </a:solidFill>
              </a:rPr>
              <a:t>(14499666)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637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AB9F-0FFC-9019-B445-3D1FECCF1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199" y="508290"/>
            <a:ext cx="9124426" cy="2063436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u="sng" dirty="0"/>
              <a:t>“fight or flight” response results from Vitamin C / cortisol synergism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1C5F3-4721-7898-F680-ACDA8EE6F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3125" y="2114526"/>
            <a:ext cx="6167582" cy="4878722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Vitamin C is synthesized 24/7 from liver stores of glucose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Large amounts of vitamin C synthesized when triggered by a large pro-oxidant presence (infection)</a:t>
            </a:r>
          </a:p>
        </p:txBody>
      </p:sp>
    </p:spTree>
    <p:extLst>
      <p:ext uri="{BB962C8B-B14F-4D97-AF65-F5344CB8AC3E}">
        <p14:creationId xmlns:p14="http://schemas.microsoft.com/office/powerpoint/2010/main" val="37051279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AB9F-0FFC-9019-B445-3D1FECCF1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28" y="312988"/>
            <a:ext cx="9124426" cy="2063436"/>
          </a:xfrm>
        </p:spPr>
        <p:txBody>
          <a:bodyPr anchor="t">
            <a:noAutofit/>
          </a:bodyPr>
          <a:lstStyle/>
          <a:p>
            <a:pPr algn="ctr"/>
            <a:r>
              <a:rPr lang="en-US" sz="4400" b="1" u="sng" dirty="0"/>
              <a:t>The human liver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1C5F3-4721-7898-F680-ACDA8EE6F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9007" y="1666290"/>
            <a:ext cx="6328946" cy="4878722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Vitamin C </a:t>
            </a:r>
            <a:r>
              <a:rPr lang="en-US" sz="2800" u="sng" dirty="0">
                <a:solidFill>
                  <a:schemeClr val="tx1"/>
                </a:solidFill>
              </a:rPr>
              <a:t>cannot</a:t>
            </a:r>
            <a:r>
              <a:rPr lang="en-US" sz="2800" dirty="0">
                <a:solidFill>
                  <a:schemeClr val="tx1"/>
                </a:solidFill>
              </a:rPr>
              <a:t> be synthesized because of an </a:t>
            </a:r>
            <a:r>
              <a:rPr lang="en-US" sz="2800" u="sng" dirty="0">
                <a:solidFill>
                  <a:schemeClr val="tx1"/>
                </a:solidFill>
              </a:rPr>
              <a:t>acquired</a:t>
            </a:r>
            <a:r>
              <a:rPr lang="en-US" sz="2800" dirty="0">
                <a:solidFill>
                  <a:schemeClr val="tx1"/>
                </a:solidFill>
              </a:rPr>
              <a:t> epigenetic defect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Infants make their own vitamin C then gradually lose the ability </a:t>
            </a:r>
            <a:r>
              <a:rPr lang="en-US" sz="2000" dirty="0">
                <a:solidFill>
                  <a:schemeClr val="tx1"/>
                </a:solidFill>
              </a:rPr>
              <a:t>(4830116)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1203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AB9F-0FFC-9019-B445-3D1FECCF1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28" y="312988"/>
            <a:ext cx="9124426" cy="2063436"/>
          </a:xfrm>
        </p:spPr>
        <p:txBody>
          <a:bodyPr anchor="t">
            <a:noAutofit/>
          </a:bodyPr>
          <a:lstStyle/>
          <a:p>
            <a:pPr algn="ctr"/>
            <a:r>
              <a:rPr lang="en-US" sz="4400" b="1" u="sng" dirty="0" err="1"/>
              <a:t>hydroxytyrosol</a:t>
            </a:r>
            <a:endParaRPr lang="en-US" sz="4400" b="1" u="s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1C5F3-4721-7898-F680-ACDA8EE6F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078" y="1344706"/>
            <a:ext cx="6723394" cy="4878722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A powerful polyphenol found naturally in olives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The only polyphenol that crosses the blood brain barrier, which allows it to have significant action to scavenge free radicals in their nervous system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Has anti-inflammatory activity, anti-microbial, anti-thrombotic effect and is cardio protective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Taking </a:t>
            </a:r>
            <a:r>
              <a:rPr lang="en-US" sz="2000" dirty="0" err="1">
                <a:solidFill>
                  <a:schemeClr val="tx1"/>
                </a:solidFill>
              </a:rPr>
              <a:t>hydroxytyrosol</a:t>
            </a:r>
            <a:r>
              <a:rPr lang="en-US" sz="2000" dirty="0">
                <a:solidFill>
                  <a:schemeClr val="tx1"/>
                </a:solidFill>
              </a:rPr>
              <a:t>, when ingesting large quantities of alcohol (toxin) resulted in prompt and dramatic increase in vitamin C </a:t>
            </a:r>
          </a:p>
        </p:txBody>
      </p:sp>
    </p:spTree>
    <p:extLst>
      <p:ext uri="{BB962C8B-B14F-4D97-AF65-F5344CB8AC3E}">
        <p14:creationId xmlns:p14="http://schemas.microsoft.com/office/powerpoint/2010/main" val="3533803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AB9F-0FFC-9019-B445-3D1FECCF1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878" y="286871"/>
            <a:ext cx="5637155" cy="2063436"/>
          </a:xfrm>
        </p:spPr>
        <p:txBody>
          <a:bodyPr anchor="t">
            <a:noAutofit/>
          </a:bodyPr>
          <a:lstStyle/>
          <a:p>
            <a:pPr algn="ctr"/>
            <a:r>
              <a:rPr lang="en-US" sz="3600" b="1" u="sng" dirty="0"/>
              <a:t>“flight or flight” what SHOULD HAPPEN?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1C5F3-4721-7898-F680-ACDA8EE6F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252" y="1875177"/>
            <a:ext cx="7924665" cy="487872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Large oxidative stress in the blood causing an:</a:t>
            </a:r>
          </a:p>
          <a:p>
            <a:pPr marL="800100" lvl="1" indent="-342900" algn="l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Adrenal release of cortisol</a:t>
            </a:r>
          </a:p>
          <a:p>
            <a:pPr marL="800100" lvl="1" indent="-342900" algn="l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Increased intracellular vitamin C</a:t>
            </a:r>
          </a:p>
          <a:p>
            <a:pPr marL="800100" lvl="1" indent="-342900" algn="l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Increased cortisol-induced glucose synthesis</a:t>
            </a:r>
          </a:p>
          <a:p>
            <a:pPr marL="800100" lvl="1" indent="-342900" algn="l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Continues until the oxidative stress is resolved</a:t>
            </a:r>
          </a:p>
        </p:txBody>
      </p:sp>
    </p:spTree>
    <p:extLst>
      <p:ext uri="{BB962C8B-B14F-4D97-AF65-F5344CB8AC3E}">
        <p14:creationId xmlns:p14="http://schemas.microsoft.com/office/powerpoint/2010/main" val="15366973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AB9F-0FFC-9019-B445-3D1FECCF1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242" y="104101"/>
            <a:ext cx="5637155" cy="2063436"/>
          </a:xfrm>
        </p:spPr>
        <p:txBody>
          <a:bodyPr anchor="t">
            <a:noAutofit/>
          </a:bodyPr>
          <a:lstStyle/>
          <a:p>
            <a:pPr algn="ctr"/>
            <a:r>
              <a:rPr lang="en-US" sz="4000" b="1" u="sng" dirty="0"/>
              <a:t>But</a:t>
            </a:r>
            <a:br>
              <a:rPr lang="en-US" sz="4000" b="1" u="sng" dirty="0"/>
            </a:br>
            <a:r>
              <a:rPr lang="en-US" sz="4000" b="1" u="sng" dirty="0"/>
              <a:t>what does happen?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1C5F3-4721-7898-F680-ACDA8EE6F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910" y="1692408"/>
            <a:ext cx="6284125" cy="4878722"/>
          </a:xfrm>
        </p:spPr>
        <p:txBody>
          <a:bodyPr>
            <a:noAutofit/>
          </a:bodyPr>
          <a:lstStyle/>
          <a:p>
            <a:r>
              <a:rPr lang="en-US" sz="2800" b="1" u="sng" dirty="0">
                <a:solidFill>
                  <a:schemeClr val="tx1"/>
                </a:solidFill>
              </a:rPr>
              <a:t>In The Typical Human</a:t>
            </a:r>
          </a:p>
          <a:p>
            <a:pPr marL="800100" lvl="1" indent="-342900" algn="l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Oxidative stress triggers cortisol release but </a:t>
            </a:r>
            <a:r>
              <a:rPr lang="en-US" sz="2400" u="sng" dirty="0">
                <a:solidFill>
                  <a:schemeClr val="tx1"/>
                </a:solidFill>
              </a:rPr>
              <a:t>NO</a:t>
            </a:r>
            <a:r>
              <a:rPr lang="en-US" sz="2400" dirty="0">
                <a:solidFill>
                  <a:schemeClr val="tx1"/>
                </a:solidFill>
              </a:rPr>
              <a:t> vitamin C synthesis</a:t>
            </a:r>
          </a:p>
          <a:p>
            <a:pPr marL="800100" lvl="1" indent="-342900" algn="l">
              <a:buFont typeface="Wingdings" panose="05000000000000000000" pitchFamily="2" charset="2"/>
              <a:buChar char="v"/>
            </a:pPr>
            <a:endParaRPr lang="en-US" sz="21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Continues cortisol-induced production of new glucose that is </a:t>
            </a:r>
            <a:r>
              <a:rPr lang="en-US" sz="2400" u="sng" dirty="0">
                <a:solidFill>
                  <a:schemeClr val="tx1"/>
                </a:solidFill>
              </a:rPr>
              <a:t>NOT</a:t>
            </a:r>
            <a:r>
              <a:rPr lang="en-US" sz="2400" dirty="0">
                <a:solidFill>
                  <a:schemeClr val="tx1"/>
                </a:solidFill>
              </a:rPr>
              <a:t> used up making new vitamin C</a:t>
            </a:r>
          </a:p>
        </p:txBody>
      </p:sp>
    </p:spTree>
    <p:extLst>
      <p:ext uri="{BB962C8B-B14F-4D97-AF65-F5344CB8AC3E}">
        <p14:creationId xmlns:p14="http://schemas.microsoft.com/office/powerpoint/2010/main" val="26364381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AB9F-0FFC-9019-B445-3D1FECCF1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854" y="238571"/>
            <a:ext cx="7874605" cy="2063436"/>
          </a:xfrm>
        </p:spPr>
        <p:txBody>
          <a:bodyPr anchor="t">
            <a:noAutofit/>
          </a:bodyPr>
          <a:lstStyle/>
          <a:p>
            <a:pPr algn="ctr"/>
            <a:r>
              <a:rPr lang="en-US" sz="3600" b="1" u="sng" dirty="0"/>
              <a:t>Vitamin c / cortisol synergism</a:t>
            </a:r>
            <a:br>
              <a:rPr lang="en-US" sz="3600" b="1" u="sng" dirty="0"/>
            </a:br>
            <a:r>
              <a:rPr lang="en-US" sz="3600" b="1" u="sng" dirty="0"/>
              <a:t>clinical takeaways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1C5F3-4721-7898-F680-ACDA8EE6F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4556" y="2116633"/>
            <a:ext cx="7503326" cy="487872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When cortisol is clinically indicated….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When vitamin C is clinically indicated….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		In the short-term….</a:t>
            </a:r>
          </a:p>
        </p:txBody>
      </p:sp>
    </p:spTree>
    <p:extLst>
      <p:ext uri="{BB962C8B-B14F-4D97-AF65-F5344CB8AC3E}">
        <p14:creationId xmlns:p14="http://schemas.microsoft.com/office/powerpoint/2010/main" val="29894312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AB9F-0FFC-9019-B445-3D1FECCF1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854" y="238571"/>
            <a:ext cx="7874605" cy="2063436"/>
          </a:xfrm>
        </p:spPr>
        <p:txBody>
          <a:bodyPr anchor="t">
            <a:noAutofit/>
          </a:bodyPr>
          <a:lstStyle/>
          <a:p>
            <a:pPr algn="ctr"/>
            <a:r>
              <a:rPr lang="en-US" sz="3600" b="1" u="sng" dirty="0"/>
              <a:t>Glucose, vitamin c, insulin</a:t>
            </a:r>
            <a:br>
              <a:rPr lang="en-US" sz="3600" b="1" u="sng" dirty="0"/>
            </a:br>
            <a:r>
              <a:rPr lang="en-US" sz="3600" b="1" u="sng" dirty="0"/>
              <a:t>and the </a:t>
            </a:r>
            <a:r>
              <a:rPr lang="en-US" sz="3600" b="1" u="sng" dirty="0" err="1"/>
              <a:t>krebs</a:t>
            </a:r>
            <a:r>
              <a:rPr lang="en-US" sz="3600" b="1" u="sng" dirty="0"/>
              <a:t> cycle: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1C5F3-4721-7898-F680-ACDA8EE6F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1427" y="2116633"/>
            <a:ext cx="7503326" cy="4878722"/>
          </a:xfrm>
        </p:spPr>
        <p:txBody>
          <a:bodyPr>
            <a:noAutofit/>
          </a:bodyPr>
          <a:lstStyle/>
          <a:p>
            <a:r>
              <a:rPr lang="en-US" sz="2800" b="1" u="sng" dirty="0">
                <a:solidFill>
                  <a:schemeClr val="tx1"/>
                </a:solidFill>
              </a:rPr>
              <a:t>A Hypothesis</a:t>
            </a:r>
          </a:p>
          <a:p>
            <a:r>
              <a:rPr lang="en-US" sz="2400" dirty="0">
                <a:solidFill>
                  <a:schemeClr val="tx1"/>
                </a:solidFill>
              </a:rPr>
              <a:t>	1988772</a:t>
            </a:r>
          </a:p>
          <a:p>
            <a:r>
              <a:rPr lang="en-US" sz="2400" dirty="0">
                <a:solidFill>
                  <a:schemeClr val="tx1"/>
                </a:solidFill>
              </a:rPr>
              <a:t>	9550452</a:t>
            </a:r>
          </a:p>
          <a:p>
            <a:r>
              <a:rPr lang="en-US" sz="2400" dirty="0">
                <a:solidFill>
                  <a:schemeClr val="tx1"/>
                </a:solidFill>
              </a:rPr>
              <a:t>	3352824</a:t>
            </a:r>
          </a:p>
          <a:p>
            <a:r>
              <a:rPr lang="en-US" sz="2400" dirty="0">
                <a:solidFill>
                  <a:schemeClr val="tx1"/>
                </a:solidFill>
              </a:rPr>
              <a:t>	9421397</a:t>
            </a:r>
          </a:p>
        </p:txBody>
      </p:sp>
    </p:spTree>
    <p:extLst>
      <p:ext uri="{BB962C8B-B14F-4D97-AF65-F5344CB8AC3E}">
        <p14:creationId xmlns:p14="http://schemas.microsoft.com/office/powerpoint/2010/main" val="447206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36121-2EE8-1C44-3721-6834F981E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is all about the cell, Cell Biochemistry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47B48-2CCB-95FA-BB1E-D7E2D51373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26128" y="3372374"/>
            <a:ext cx="8554484" cy="437626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“</a:t>
            </a:r>
            <a:r>
              <a:rPr lang="en-US" sz="5600" dirty="0">
                <a:solidFill>
                  <a:schemeClr val="tx1"/>
                </a:solidFill>
              </a:rPr>
              <a:t>Normal Cell Metabolism is the basis of not only a healthy life but the foundation to prevent and fight diseases”</a:t>
            </a:r>
          </a:p>
          <a:p>
            <a:r>
              <a:rPr lang="en-US" sz="5600" dirty="0">
                <a:solidFill>
                  <a:schemeClr val="tx1"/>
                </a:solidFill>
              </a:rPr>
              <a:t> Stephen J. Murphy, M.D. University of Chicago 1964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F01D93-4A05-DF9A-AFAC-B39A3E2CF6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Cells &gt;&gt;&gt;&gt;&gt;&gt; Tissues &gt;&gt;&gt;&gt;&gt;&gt;&gt; Organs</a:t>
            </a:r>
          </a:p>
        </p:txBody>
      </p:sp>
    </p:spTree>
    <p:extLst>
      <p:ext uri="{BB962C8B-B14F-4D97-AF65-F5344CB8AC3E}">
        <p14:creationId xmlns:p14="http://schemas.microsoft.com/office/powerpoint/2010/main" val="2053221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590FC4-0444-458D-88DB-6AE10C03D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756" y="0"/>
            <a:ext cx="8336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9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9418E-5CAE-A55C-1151-7D5860A09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Suggestions </a:t>
            </a:r>
            <a:r>
              <a:rPr lang="en-US" dirty="0" err="1"/>
              <a:t>foR</a:t>
            </a:r>
            <a:r>
              <a:rPr lang="en-US" dirty="0"/>
              <a:t> Vit c/ cortisol 			                    administration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0F6E7-48B6-A71C-E32E-73D43B4E67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					Oral vs IV vs IM vs </a:t>
            </a:r>
            <a:r>
              <a:rPr lang="en-US" sz="2800" dirty="0" err="1">
                <a:solidFill>
                  <a:schemeClr val="tx1"/>
                </a:solidFill>
              </a:rPr>
              <a:t>SubQ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1564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B4F1B-ADC0-1330-2D34-8410AD5E3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30" y="685800"/>
            <a:ext cx="10079883" cy="2743200"/>
          </a:xfrm>
        </p:spPr>
        <p:txBody>
          <a:bodyPr>
            <a:normAutofit/>
          </a:bodyPr>
          <a:lstStyle/>
          <a:p>
            <a:r>
              <a:rPr lang="en-US" dirty="0"/>
              <a:t>Labs and Treatment approach for wound 											care</a:t>
            </a:r>
            <a:br>
              <a:rPr lang="en-US" dirty="0"/>
            </a:br>
            <a:br>
              <a:rPr lang="en-US" dirty="0"/>
            </a:br>
            <a:r>
              <a:rPr lang="en-US" sz="2200" dirty="0"/>
              <a:t>HS-CRP, Homocysteine, Magnesium, Thyroid Panel, SHBG, Testosterone, Estradiol, Vit D, </a:t>
            </a:r>
            <a:r>
              <a:rPr lang="en-US" sz="2200" dirty="0" err="1"/>
              <a:t>PregNenolone</a:t>
            </a:r>
            <a:r>
              <a:rPr lang="en-US" sz="2200" dirty="0"/>
              <a:t>, Albumin</a:t>
            </a:r>
            <a:br>
              <a:rPr lang="en-US" sz="2200" dirty="0"/>
            </a:br>
            <a:r>
              <a:rPr lang="en-US" sz="2200" dirty="0"/>
              <a:t>cortisol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099C1-FB37-A637-1ED3-78D797FEB4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Vitamin C, IV 20-50 Grams ,B Complex capsules, Zinc 20 mg caps, Nitric Oxide caps 10 mg , Hydrocortisone caps 10 mg, Magnesium Glycinate caps 250 mg, Pregnenolone caps 30 mg, </a:t>
            </a:r>
          </a:p>
          <a:p>
            <a:r>
              <a:rPr lang="en-US" dirty="0">
                <a:solidFill>
                  <a:schemeClr val="accent6"/>
                </a:solidFill>
              </a:rPr>
              <a:t>BPC-157  Sub q, </a:t>
            </a:r>
            <a:r>
              <a:rPr lang="en-US" dirty="0" err="1">
                <a:solidFill>
                  <a:schemeClr val="accent6"/>
                </a:solidFill>
              </a:rPr>
              <a:t>Sermorelin</a:t>
            </a:r>
            <a:r>
              <a:rPr lang="en-US" dirty="0">
                <a:solidFill>
                  <a:schemeClr val="accent6"/>
                </a:solidFill>
              </a:rPr>
              <a:t> Sub q,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NAD+</a:t>
            </a:r>
          </a:p>
        </p:txBody>
      </p:sp>
    </p:spTree>
    <p:extLst>
      <p:ext uri="{BB962C8B-B14F-4D97-AF65-F5344CB8AC3E}">
        <p14:creationId xmlns:p14="http://schemas.microsoft.com/office/powerpoint/2010/main" val="25919235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DCE0F-F6F9-257C-68BA-2D050E5CF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Labs </a:t>
            </a:r>
            <a:r>
              <a:rPr lang="en-US" dirty="0" err="1"/>
              <a:t>aNd</a:t>
            </a:r>
            <a:r>
              <a:rPr lang="en-US" dirty="0"/>
              <a:t> treatment approach for Immune 										health</a:t>
            </a:r>
            <a:br>
              <a:rPr lang="en-US" dirty="0"/>
            </a:br>
            <a:br>
              <a:rPr lang="en-US" dirty="0"/>
            </a:br>
            <a:r>
              <a:rPr lang="en-US" sz="2200" dirty="0"/>
              <a:t>HS-CRP, Homocysteine, Magnesium, Vitamin D Thyroid Panel, Total Testosterone, SHBG, Estradiol, Prolactin, Aldosterone, Vitamin B12, Folate, IGF-1, Fasting Insulin, Thyroid Antibodies, Hba1c, progesterone</a:t>
            </a:r>
            <a:br>
              <a:rPr lang="en-US" sz="2200" dirty="0"/>
            </a:br>
            <a:r>
              <a:rPr lang="en-US" sz="2200" dirty="0"/>
              <a:t>lipid panel, </a:t>
            </a:r>
            <a:r>
              <a:rPr lang="en-US" sz="2200" dirty="0" err="1"/>
              <a:t>tsh</a:t>
            </a:r>
            <a:r>
              <a:rPr lang="en-US" sz="2200" dirty="0"/>
              <a:t>, </a:t>
            </a:r>
            <a:r>
              <a:rPr lang="en-US" sz="2200" dirty="0" err="1"/>
              <a:t>Pregnenalone</a:t>
            </a:r>
            <a:r>
              <a:rPr lang="en-US" sz="2200" dirty="0"/>
              <a:t>, Albumin, Amylase, lipase, </a:t>
            </a:r>
            <a:r>
              <a:rPr lang="en-US" sz="2200" dirty="0" err="1"/>
              <a:t>psa</a:t>
            </a:r>
            <a:r>
              <a:rPr lang="en-US" sz="2200" dirty="0"/>
              <a:t>, Cortisol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2F89F-4649-0408-B763-9FB7F103C2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Vitamins C, D, B-complex, Zinc,  BPC-157, NAD+, Pro-Biotic, Saw Palmetto, Copper, Peptides</a:t>
            </a:r>
          </a:p>
        </p:txBody>
      </p:sp>
    </p:spTree>
    <p:extLst>
      <p:ext uri="{BB962C8B-B14F-4D97-AF65-F5344CB8AC3E}">
        <p14:creationId xmlns:p14="http://schemas.microsoft.com/office/powerpoint/2010/main" val="12953111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F4013-88DB-8BBC-D0A9-A3BA247DE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85226"/>
            <a:ext cx="8534400" cy="570917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91052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AB9F-0FFC-9019-B445-3D1FECCF1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412" y="452716"/>
            <a:ext cx="8001000" cy="1223683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b="1" dirty="0"/>
              <a:t>The cause of all disease:</a:t>
            </a:r>
            <a:br>
              <a:rPr lang="en-US" b="1" dirty="0"/>
            </a:br>
            <a:r>
              <a:rPr lang="en-US" b="1" dirty="0"/>
              <a:t>a unified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1C5F3-4721-7898-F680-ACDA8EE6F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76" y="2487705"/>
            <a:ext cx="8630117" cy="36038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400" dirty="0">
                <a:solidFill>
                  <a:schemeClr val="tx1"/>
                </a:solidFill>
              </a:rPr>
              <a:t>Increased Intracellular</a:t>
            </a:r>
          </a:p>
          <a:p>
            <a:pPr algn="ctr"/>
            <a:r>
              <a:rPr lang="en-US" sz="3400" dirty="0">
                <a:solidFill>
                  <a:schemeClr val="tx1"/>
                </a:solidFill>
              </a:rPr>
              <a:t>Oxidative Stress (IOS)</a:t>
            </a:r>
          </a:p>
          <a:p>
            <a:pPr algn="ctr"/>
            <a:r>
              <a:rPr lang="en-US" sz="3400" b="1" dirty="0">
                <a:solidFill>
                  <a:schemeClr val="tx1"/>
                </a:solidFill>
              </a:rPr>
              <a:t>IOS</a:t>
            </a:r>
          </a:p>
          <a:p>
            <a:pPr algn="ctr"/>
            <a:r>
              <a:rPr lang="en-US" sz="3400" b="1" dirty="0">
                <a:solidFill>
                  <a:schemeClr val="tx1"/>
                </a:solidFill>
              </a:rPr>
              <a:t>IOS</a:t>
            </a:r>
          </a:p>
          <a:p>
            <a:pPr algn="ctr"/>
            <a:r>
              <a:rPr lang="en-US" sz="3400" b="1" dirty="0">
                <a:solidFill>
                  <a:schemeClr val="tx1"/>
                </a:solidFill>
              </a:rPr>
              <a:t>IOS</a:t>
            </a:r>
          </a:p>
          <a:p>
            <a:pPr algn="ctr"/>
            <a:r>
              <a:rPr lang="en-US" sz="2600" b="1" dirty="0">
                <a:solidFill>
                  <a:schemeClr val="tx1"/>
                </a:solidFill>
              </a:rPr>
              <a:t>(16760481)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79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EE1C5F3-4721-7898-F680-ACDA8EE6F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101013" y="480092"/>
            <a:ext cx="8577027" cy="5090283"/>
          </a:xfrm>
        </p:spPr>
        <p:txBody>
          <a:bodyPr>
            <a:norm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6A3F91-EB42-1F61-1D9D-C95EA9919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1047750"/>
            <a:ext cx="5715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58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AB9F-0FFC-9019-B445-3D1FECCF1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5140"/>
            <a:ext cx="9956894" cy="1223683"/>
          </a:xfrm>
        </p:spPr>
        <p:txBody>
          <a:bodyPr anchor="t">
            <a:normAutofit/>
          </a:bodyPr>
          <a:lstStyle/>
          <a:p>
            <a:pPr algn="ctr"/>
            <a:r>
              <a:rPr lang="en-US" b="1" u="sng" dirty="0"/>
              <a:t>Redox medicine principles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1C5F3-4721-7898-F680-ACDA8EE6F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624" y="1358152"/>
            <a:ext cx="10219765" cy="3603812"/>
          </a:xfrm>
        </p:spPr>
        <p:txBody>
          <a:bodyPr>
            <a:normAutofit fontScale="92500" lnSpcReduction="10000"/>
          </a:bodyPr>
          <a:lstStyle/>
          <a:p>
            <a:r>
              <a:rPr lang="en-US" sz="3400" b="1" dirty="0">
                <a:solidFill>
                  <a:schemeClr val="tx1"/>
                </a:solidFill>
              </a:rPr>
              <a:t>Synonyms</a:t>
            </a:r>
          </a:p>
          <a:p>
            <a:endParaRPr lang="en-US" sz="3400" b="1" dirty="0">
              <a:solidFill>
                <a:schemeClr val="tx1"/>
              </a:solidFill>
            </a:endParaRPr>
          </a:p>
          <a:p>
            <a:r>
              <a:rPr lang="en-US" sz="3400" b="1" dirty="0">
                <a:solidFill>
                  <a:schemeClr val="tx1"/>
                </a:solidFill>
              </a:rPr>
              <a:t>Pro-Oxidant: 	</a:t>
            </a:r>
            <a:r>
              <a:rPr lang="en-US" sz="2800" dirty="0">
                <a:solidFill>
                  <a:schemeClr val="tx1"/>
                </a:solidFill>
              </a:rPr>
              <a:t>Toxins</a:t>
            </a:r>
          </a:p>
          <a:p>
            <a:r>
              <a:rPr lang="en-US" sz="2800" dirty="0">
                <a:solidFill>
                  <a:schemeClr val="tx1"/>
                </a:solidFill>
              </a:rPr>
              <a:t>						Free radicals</a:t>
            </a:r>
          </a:p>
          <a:p>
            <a:r>
              <a:rPr lang="en-US" sz="2800" dirty="0">
                <a:solidFill>
                  <a:schemeClr val="tx1"/>
                </a:solidFill>
              </a:rPr>
              <a:t>						Reactive oxygen species </a:t>
            </a:r>
            <a:r>
              <a:rPr lang="en-US" sz="2800" b="1" dirty="0">
                <a:solidFill>
                  <a:schemeClr val="tx1"/>
                </a:solidFill>
              </a:rPr>
              <a:t>(ROS)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Antioxidant:		</a:t>
            </a:r>
            <a:r>
              <a:rPr lang="en-US" sz="2800" dirty="0">
                <a:solidFill>
                  <a:schemeClr val="tx1"/>
                </a:solidFill>
              </a:rPr>
              <a:t>Vitamin C</a:t>
            </a:r>
            <a:r>
              <a:rPr lang="en-US" sz="3100" dirty="0">
                <a:solidFill>
                  <a:schemeClr val="tx1"/>
                </a:solidFill>
              </a:rPr>
              <a:t>				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441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AB9F-0FFC-9019-B445-3D1FECCF1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5140"/>
            <a:ext cx="9956894" cy="1223683"/>
          </a:xfrm>
        </p:spPr>
        <p:txBody>
          <a:bodyPr anchor="t">
            <a:normAutofit/>
          </a:bodyPr>
          <a:lstStyle/>
          <a:p>
            <a:pPr algn="ctr"/>
            <a:r>
              <a:rPr lang="en-US" b="1" u="sng" dirty="0"/>
              <a:t>Redox medicine principles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1C5F3-4721-7898-F680-ACDA8EE6F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45458" y="1454523"/>
            <a:ext cx="10219765" cy="3948953"/>
          </a:xfrm>
        </p:spPr>
        <p:txBody>
          <a:bodyPr>
            <a:normAutofit/>
          </a:bodyPr>
          <a:lstStyle/>
          <a:p>
            <a:pPr algn="ctr"/>
            <a:r>
              <a:rPr lang="en-US" sz="3100" dirty="0">
                <a:solidFill>
                  <a:schemeClr val="tx1"/>
                </a:solidFill>
              </a:rPr>
              <a:t>Properly Administered Vitamin C</a:t>
            </a:r>
          </a:p>
          <a:p>
            <a:pPr algn="ctr"/>
            <a:r>
              <a:rPr lang="en-US" sz="3100" dirty="0">
                <a:solidFill>
                  <a:schemeClr val="tx1"/>
                </a:solidFill>
              </a:rPr>
              <a:t>Has </a:t>
            </a:r>
            <a:r>
              <a:rPr lang="en-US" sz="3100" b="1" dirty="0">
                <a:solidFill>
                  <a:schemeClr val="tx1"/>
                </a:solidFill>
              </a:rPr>
              <a:t>NEVER</a:t>
            </a:r>
            <a:r>
              <a:rPr lang="en-US" sz="3100" dirty="0">
                <a:solidFill>
                  <a:schemeClr val="tx1"/>
                </a:solidFill>
              </a:rPr>
              <a:t> failed</a:t>
            </a:r>
          </a:p>
          <a:p>
            <a:pPr algn="ctr"/>
            <a:r>
              <a:rPr lang="en-US" sz="3100" dirty="0">
                <a:solidFill>
                  <a:schemeClr val="tx1"/>
                </a:solidFill>
              </a:rPr>
              <a:t>To neutralize an acute</a:t>
            </a:r>
          </a:p>
          <a:p>
            <a:pPr algn="ctr"/>
            <a:r>
              <a:rPr lang="en-US" sz="3100" dirty="0">
                <a:solidFill>
                  <a:schemeClr val="tx1"/>
                </a:solidFill>
              </a:rPr>
              <a:t>Pro-oxidant/poison/toxin</a:t>
            </a:r>
          </a:p>
          <a:p>
            <a:pPr algn="ctr"/>
            <a:r>
              <a:rPr lang="en-US" sz="3100" dirty="0">
                <a:solidFill>
                  <a:schemeClr val="tx1"/>
                </a:solidFill>
              </a:rPr>
              <a:t>exposure or ingestion	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37262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3477</TotalTime>
  <Words>1713</Words>
  <Application>Microsoft Office PowerPoint</Application>
  <PresentationFormat>Widescreen</PresentationFormat>
  <Paragraphs>261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Century Gothic</vt:lpstr>
      <vt:lpstr>Wingdings</vt:lpstr>
      <vt:lpstr>Wingdings 3</vt:lpstr>
      <vt:lpstr>Slice</vt:lpstr>
      <vt:lpstr>Vitamin C and Cortisol Optimize healing and optimize the immune system</vt:lpstr>
      <vt:lpstr>No conflicts of Interest  </vt:lpstr>
      <vt:lpstr>PRESENTATION OVERVIEW </vt:lpstr>
      <vt:lpstr>Reference Checking</vt:lpstr>
      <vt:lpstr>It is all about the cell, Cell Biochemistry</vt:lpstr>
      <vt:lpstr>The cause of all disease: a unified theory</vt:lpstr>
      <vt:lpstr>PowerPoint Presentation</vt:lpstr>
      <vt:lpstr>Redox medicine principles 1</vt:lpstr>
      <vt:lpstr>Redox medicine principles 2</vt:lpstr>
      <vt:lpstr>Redox medicine principles 3</vt:lpstr>
      <vt:lpstr>Redox medicine principles 4</vt:lpstr>
      <vt:lpstr>Redox medicine principles 5</vt:lpstr>
      <vt:lpstr>Redox medicine principles 6</vt:lpstr>
      <vt:lpstr>Intracellular Oxidative Stress Modulators</vt:lpstr>
      <vt:lpstr>Intracellular Oxidative Stress Modulators</vt:lpstr>
      <vt:lpstr>Intracellular Oxidative Stress Modulators</vt:lpstr>
      <vt:lpstr>Intracellular Oxidative Stress Modulators</vt:lpstr>
      <vt:lpstr>Intracellular Oxidative Stress Modulators</vt:lpstr>
      <vt:lpstr>Intracellular Oxidative Stress Modulators</vt:lpstr>
      <vt:lpstr>Intracellular Oxidative Stress Modulators</vt:lpstr>
      <vt:lpstr>Hormones and oxidative stress</vt:lpstr>
      <vt:lpstr>Hormones and oxidative stress</vt:lpstr>
      <vt:lpstr>The final common denominator</vt:lpstr>
      <vt:lpstr>Prominent promoter of chronic degenerative diseases</vt:lpstr>
      <vt:lpstr>Treatment principles for all chronic degenerative diseases</vt:lpstr>
      <vt:lpstr>Vitamin C – proven to do</vt:lpstr>
      <vt:lpstr>Vitamin C – proven to do</vt:lpstr>
      <vt:lpstr>Vitamin C – proven to do</vt:lpstr>
      <vt:lpstr>Vitamin C – proven to do</vt:lpstr>
      <vt:lpstr>What has vitamin C already been proven to do against toxins?</vt:lpstr>
      <vt:lpstr>Vitamin C and toxins</vt:lpstr>
      <vt:lpstr>Properly dosing Vitamin C</vt:lpstr>
      <vt:lpstr>Properly dosing Vitamin C</vt:lpstr>
      <vt:lpstr>Optimizing intracellular vitamin c</vt:lpstr>
      <vt:lpstr>Optimizing intracellular vitamin c</vt:lpstr>
      <vt:lpstr>vitamin c and cortisol</vt:lpstr>
      <vt:lpstr>vitamin c and cortisol</vt:lpstr>
      <vt:lpstr>vitamin c and cortisol</vt:lpstr>
      <vt:lpstr>Optimizing intracellular vitamin c</vt:lpstr>
      <vt:lpstr>vitamin c and the acute immune response</vt:lpstr>
      <vt:lpstr>PowerPoint Presentation</vt:lpstr>
      <vt:lpstr>Hydrogen peroxide (HP) and vitamin c physiologic partners</vt:lpstr>
      <vt:lpstr>“fight or flight” response results from Vitamin C / cortisol synergism</vt:lpstr>
      <vt:lpstr>The human liver</vt:lpstr>
      <vt:lpstr>hydroxytyrosol</vt:lpstr>
      <vt:lpstr>“flight or flight” what SHOULD HAPPEN?</vt:lpstr>
      <vt:lpstr>But what does happen?</vt:lpstr>
      <vt:lpstr>Vitamin c / cortisol synergism clinical takeaways</vt:lpstr>
      <vt:lpstr>Glucose, vitamin c, insulin and the krebs cycle:</vt:lpstr>
      <vt:lpstr>PowerPoint Presentation</vt:lpstr>
      <vt:lpstr>General Suggestions foR Vit c/ cortisol                        administration</vt:lpstr>
      <vt:lpstr>Labs and Treatment approach for wound            care  HS-CRP, Homocysteine, Magnesium, Thyroid Panel, SHBG, Testosterone, Estradiol, Vit D, PregNenolone, Albumin cortisol</vt:lpstr>
      <vt:lpstr>Labs aNd treatment approach for Immune           health  HS-CRP, Homocysteine, Magnesium, Vitamin D Thyroid Panel, Total Testosterone, SHBG, Estradiol, Prolactin, Aldosterone, Vitamin B12, Folate, IGF-1, Fasting Insulin, Thyroid Antibodies, Hba1c, progesterone lipid panel, tsh, Pregnenalone, Albumin, Amylase, lipase, psa, Cortisol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Physician Shortage</dc:title>
  <dc:creator>Family Turcotte</dc:creator>
  <cp:lastModifiedBy>Sev Hrywnak</cp:lastModifiedBy>
  <cp:revision>34</cp:revision>
  <dcterms:created xsi:type="dcterms:W3CDTF">2021-03-12T18:03:17Z</dcterms:created>
  <dcterms:modified xsi:type="dcterms:W3CDTF">2023-05-12T13:00:26Z</dcterms:modified>
</cp:coreProperties>
</file>