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9C51AB-668C-54A4-8FCF-6FAC67E53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E20E8-0C33-C4C0-FBBF-B82C92DFA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E766AA6-EE09-CB44-AD1B-C4397502C2A3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4706FA-EED9-1D44-C1E9-BD15FD5FF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7AEAC1-9904-EA13-CF2A-39B3DC2D0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D4C91-E358-BD0C-4146-D8EFCDB8C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21EB-4153-62A5-559E-7AF3D2535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8E6A92-E1A9-9947-AA02-516FDBE526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99B83E63-442D-540E-5264-4CB7CA6FFB7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0765B862-BA7D-8FFC-0B28-9A77A8B410BC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1BA8AA-C11E-04A8-3C07-CD1E39212FF2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75F5672-078E-DAF0-A966-0DBD3998BF4B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311592B-10E1-2B67-9F62-EE86D3EEAA98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A9E64AC-BA0E-B639-3B3C-C1242F5663F8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34">
              <a:extLst>
                <a:ext uri="{FF2B5EF4-FFF2-40B4-BE49-F238E27FC236}">
                  <a16:creationId xmlns:a16="http://schemas.microsoft.com/office/drawing/2014/main" id="{D1227227-B55D-2406-6E8E-8BF595E2DB5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48A10869-389E-66BE-683E-BA750C4C5CE4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078991C9-7332-384E-15DF-4B5926A31A00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9132262A-2017-8AA9-DCC5-75E3C9F92CE9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38">
              <a:extLst>
                <a:ext uri="{FF2B5EF4-FFF2-40B4-BE49-F238E27FC236}">
                  <a16:creationId xmlns:a16="http://schemas.microsoft.com/office/drawing/2014/main" id="{1E98EC08-96A2-7EE3-1450-0F7922237771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10C489-38DD-8916-D593-5A8DC460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F9A6F-FAEC-1143-B32F-35BE8678B9DF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3C9054-D90E-04EE-CC7D-9A57496D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05B7D1F-F0C3-1E78-1319-3271F185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7C695-31D5-3D4E-AF6F-DD8F3BF87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6D2D7-1F31-6C31-A2DA-02C16584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311B1-B451-EA46-9291-AAE0766D1ACE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DB089-950D-D00A-9507-0E887115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0B38-F465-B686-D456-687A308A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CAB9B-84D0-134E-9214-7895A12B2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7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BC4C8-08DE-BCFB-E73B-5C0245CC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  <a:endParaRPr lang="en-US" altLang="en-US" sz="800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7267D-8F92-C87F-306C-E0A9199E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  <a:endParaRPr lang="en-US" altLang="en-US" sz="800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C302C01-F0F6-ECFD-4067-053CEA13AC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5E80B1E-B4C0-C34A-9D98-18D9BD3ED37C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8033F7-0401-8BDA-E3C0-5DA7391024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507E87-C5CA-3FAE-CA58-81CDEDE67B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073BFD-CAC7-7249-92AC-E3A885846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1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EBD05-6BFB-5D97-1E53-8DD6EBAE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8B634-9C66-6A4D-9E4B-32F9A61279D2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D11E-7D74-B2DE-5055-31D60C8B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BC868-D382-C576-2418-44BE4ED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BD2C0-7B0D-7341-BBA6-671B7ACAE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18A11-E04A-4D8F-2CDC-919AC1E3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  <a:endParaRPr lang="en-US" altLang="en-US" sz="800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9AD38-F1B0-861B-E118-CEB0782D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  <a:endParaRPr lang="en-US" altLang="en-US" sz="8000">
              <a:solidFill>
                <a:srgbClr val="9FE0F5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1C1187-29C5-60CA-925E-676CC52666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D30831B-7F72-C44C-B647-8544614CD5C3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CD6EE3-3E40-9A33-2E01-8882B66709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2AE2A5-752F-E6F9-EF61-A42AB3DE90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49C0D0-7778-0C48-9A08-EC93EEE54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5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3BE6-1F97-EC72-7B27-27F334C379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3197CB0-E5CE-964D-AABD-47B58EB4ED8F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A2ED-97F1-0C12-10DD-FAF4B8A364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96A01-15FC-3466-81EC-509672EC95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90A73C-8116-3143-9976-991C79ED1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1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FFB1-C847-F41A-1C4C-C1CE333E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2D46A-2333-5141-B03D-E4A51076A5B2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B847-5FC9-256B-B8D2-04B5E9B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621F-AD22-325B-7054-4D49BC66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3CF0-B120-774B-8028-86FD64B32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2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DF9CA-49B9-F813-8375-D8471525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A3342-EACB-044F-BDB0-8C3414350898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14559-B0FE-85EF-D2D4-E5F252E1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669B2-A48F-EE7E-A04A-C8BBF28D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2345-4666-9542-8583-6081ACD46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3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648-6BB5-809B-5975-79E367A8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32773-F710-7940-98DF-22B4E10C9A8A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7CF4-46C1-E869-6199-071E4804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8E5C-0027-85C2-DEC8-1BB6CA8F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27AD-9057-3D4A-83B5-F201FF53B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6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F38C-B36A-E465-3215-6928F988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0C5C-DC18-CA4B-9D0B-3AD6AD860EC7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B8961-83D5-F412-148C-C339C48A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6D2C-6DD5-B7BB-6276-02D64F46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3F99-8E30-964A-AE30-44AE63EC0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8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33B4B2-4C94-E5A9-5AA1-7EC04702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E9BFB-F864-8444-ADA0-1C8A229497A9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84CDD0-8E41-0364-B7F0-CF10DD9B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1D8A67-CB6E-4B1B-9B81-D9813850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82DBD-9F04-3A47-8E92-19165A683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34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E435BD-E367-3A5D-0C32-ED13A914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AA372-1532-0846-A360-E51595155F11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1FFAAD-85E2-0DDA-891A-A010B403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63A931-001F-7D96-6031-1971E944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C077-EA84-2443-B9F2-560FF0777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1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1E27D3-A58B-D4AE-1B2D-FB7D3C06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A39F7-F852-0643-9811-BBE8ED0B1F11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649E06-0C49-5620-61F1-6345255F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43958A-91E9-7FAA-81CC-C8CA8E9C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D794-2B34-4044-8FD6-6DF1CD7B8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64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6E9326-218D-D94F-7A5A-BC8BFBC5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FE73D-9457-8345-B36C-D6DDF7B6C811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2EA4C0-1B46-5B12-F870-36DDDCC7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F1D1D9-F727-ABD1-0850-47C8740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0C9CA-1E81-E34E-9D08-27CF75231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0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672CEE-400C-B3C7-1B30-9BA75E4F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C4B1B-D009-974B-BA96-6421E413C642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0CB1D1-4F07-638F-F7AE-87A70022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15B80C-5F6A-2C5D-798B-A7F325A9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3121-24C9-CD4D-AB89-216A84B10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5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8B5A9-CEAC-0191-2D66-720497F5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FA2F2-EED1-BF46-837A-9DC907A9F776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5252C4-0930-81E2-D923-E1E6A259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9C8C44-498C-C59F-2A07-353080C6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4A91E-D34D-A142-A3A6-348E64B67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3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1B61A3A8-38C4-BEEB-B178-24E9AE1E1588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C2D826-2049-AC2E-5686-540B441FF7ED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ADAD70-CF19-6E1D-6FD6-9CA5EAF0F3F4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5166A09A-96D3-F059-2DEB-BAF13D2235E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4E321C5E-8B87-2DC7-A802-7D188DBCB582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EB8A20D-CF28-7481-7FCF-7DE850A6FC4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41405DB0-82D7-9567-BBB4-3B2C737A5F1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0221BD6-64FD-ACFC-FFBD-A575054A8B4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764E280-5AA3-E83B-04BF-77E54241B033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E346363-65ED-2282-F7C6-8C40009C2DC6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2DB262-8D49-6FBF-99E8-49FB0E5A4F8B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8F4347D-CF1A-F2BB-0AD2-973047B90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65072F3-76D8-DD23-BB80-4CC6A071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314E-2780-B121-C9F8-80F2DE645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A610CFDB-F54B-8540-B95C-82E710BDA033}" type="datetimeFigureOut">
              <a:rPr lang="en-US" altLang="en-US"/>
              <a:pPr/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E678F-0456-8FCC-C66E-FFC6FF1D3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050" y="6042025"/>
            <a:ext cx="428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9EC9-5209-A164-696F-ED4BD8EE0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6CDEBCEA-87CC-F245-883D-F9CB787225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lowchart: Process 7">
            <a:extLst>
              <a:ext uri="{FF2B5EF4-FFF2-40B4-BE49-F238E27FC236}">
                <a16:creationId xmlns:a16="http://schemas.microsoft.com/office/drawing/2014/main" id="{56CA294A-90BB-E77F-8E92-CE6D191029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7675" y="5813425"/>
            <a:ext cx="2178050" cy="1044575"/>
          </a:xfrm>
          <a:prstGeom prst="flowChartProcess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5" r:id="rId11"/>
    <p:sldLayoutId id="2147483700" r:id="rId12"/>
    <p:sldLayoutId id="2147483706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4279-E067-C383-6F7F-6CA4BE6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609600"/>
            <a:ext cx="9748399" cy="1524000"/>
          </a:xfrm>
        </p:spPr>
        <p:txBody>
          <a:bodyPr/>
          <a:lstStyle/>
          <a:p>
            <a:pPr algn="ctr"/>
            <a:r>
              <a:rPr lang="en-US" dirty="0"/>
              <a:t>Navigating through complicated </a:t>
            </a:r>
            <a:br>
              <a:rPr lang="en-US" dirty="0"/>
            </a:br>
            <a:r>
              <a:rPr lang="en-US" dirty="0"/>
              <a:t>surgical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60CE1-0646-B621-CB35-E5D8646B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863" y="4807169"/>
            <a:ext cx="3662909" cy="1087109"/>
          </a:xfr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dirty="0" err="1">
                <a:solidFill>
                  <a:schemeClr val="tx1"/>
                </a:solidFill>
              </a:rPr>
              <a:t>Rimi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Statkus</a:t>
            </a:r>
            <a:r>
              <a:rPr lang="en-US" dirty="0">
                <a:solidFill>
                  <a:schemeClr val="tx1"/>
                </a:solidFill>
              </a:rPr>
              <a:t>, DPM, FACFAS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September 13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9D327-EEB9-48E9-7C8C-5CE13E45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10" y="1966748"/>
            <a:ext cx="3229085" cy="26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6FC2-3851-CBBA-105A-77F0CD29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staged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56D2-CA72-62B9-E3F0-37AB1659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18312"/>
            <a:ext cx="6083155" cy="624176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 Antibiotic intramedullary nailing of tibial shaft fracture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57A5F-236C-5166-1B17-A47B35DC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3" y="2378364"/>
            <a:ext cx="2137849" cy="360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874AA-73AD-0604-69FA-6952FA41F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480" y="2378365"/>
            <a:ext cx="1678012" cy="3607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51CA-F9CF-443B-F771-C286F48FE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63" y="2378364"/>
            <a:ext cx="1952528" cy="360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FDC1F7-A5A8-BB62-27A7-643249233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10" y="2378365"/>
            <a:ext cx="2016706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0A2C-7634-7E50-2D6E-A5FABF04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51B0-D839-7944-C18F-E486BD5A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5238028" cy="3284248"/>
          </a:xfrm>
        </p:spPr>
        <p:txBody>
          <a:bodyPr/>
          <a:lstStyle/>
          <a:p>
            <a:r>
              <a:rPr lang="en-US" dirty="0"/>
              <a:t>Transitioned from IV to PO </a:t>
            </a:r>
            <a:r>
              <a:rPr lang="en-US" dirty="0" err="1"/>
              <a:t>abx</a:t>
            </a:r>
            <a:r>
              <a:rPr lang="en-US" dirty="0"/>
              <a:t> per ID recs</a:t>
            </a:r>
          </a:p>
          <a:p>
            <a:r>
              <a:rPr lang="en-US" dirty="0"/>
              <a:t>NWB until incision site healed. </a:t>
            </a:r>
          </a:p>
          <a:p>
            <a:r>
              <a:rPr lang="en-US" dirty="0"/>
              <a:t>Modified custom orthotics with increased accommodation by </a:t>
            </a:r>
            <a:r>
              <a:rPr lang="en-US" dirty="0" err="1"/>
              <a:t>Pedorthotist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D5DD1-4A0E-BDE6-49A2-11B25BF0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56" y="2064327"/>
            <a:ext cx="1440619" cy="3934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9F2335-FA80-B4E0-D25C-C9F40C83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67" y="4068619"/>
            <a:ext cx="3427305" cy="1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0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4BB1-3FC2-E769-F3A6-B96F46A0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6868565" cy="1250731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FA5A1-0052-714E-5828-E4E7C311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7057751" cy="3524250"/>
          </a:xfrm>
        </p:spPr>
        <p:txBody>
          <a:bodyPr/>
          <a:lstStyle/>
          <a:p>
            <a:r>
              <a:rPr lang="en-US" dirty="0"/>
              <a:t>55 </a:t>
            </a:r>
            <a:r>
              <a:rPr lang="en-US" dirty="0" err="1"/>
              <a:t>y.o</a:t>
            </a:r>
            <a:r>
              <a:rPr lang="en-US" dirty="0"/>
              <a:t>. male with PMHx DM, neuropathy, HTN, s/p partial L/1-3 ray amputation 2/2 gas gangrene/osteomyelitis. A1c 13 -&gt; 6.7%.</a:t>
            </a:r>
          </a:p>
          <a:p>
            <a:r>
              <a:rPr lang="en-US" dirty="0"/>
              <a:t>Developed right heel ulcer after excessive walking on vacation. MRI confirmed OM most inferior aspect of calcaneus. </a:t>
            </a:r>
          </a:p>
          <a:p>
            <a:r>
              <a:rPr lang="en-US" dirty="0"/>
              <a:t>S/p partial resection of calcaneus, adjacent tissue transfer, application of external fixator and IV cefepime per ID recs.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756EF-DC96-A29F-7CC9-1E151AD8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19" y="1464275"/>
            <a:ext cx="2448082" cy="39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8717-5BFF-93A2-8E4A-F82D69756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6554210" cy="3575194"/>
          </a:xfrm>
        </p:spPr>
        <p:txBody>
          <a:bodyPr/>
          <a:lstStyle/>
          <a:p>
            <a:r>
              <a:rPr lang="en-US" dirty="0"/>
              <a:t>Pathology clearance margin was negative for osteomyelitis.</a:t>
            </a:r>
          </a:p>
          <a:p>
            <a:r>
              <a:rPr lang="en-US" dirty="0"/>
              <a:t>Ex fix was removed after 6 weeks.</a:t>
            </a:r>
          </a:p>
          <a:p>
            <a:r>
              <a:rPr lang="en-US" dirty="0"/>
              <a:t>Wound had completely epithelialized, no clinical signs of infection and the patient was ambulating in modified custom orthotic.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97955-9B3C-D669-CEA5-152D0974D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9" y="2299134"/>
            <a:ext cx="3963408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BF1D-E033-423A-D35C-F9280F6E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B6038-800B-030C-FCC3-49FDA72A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786514"/>
            <a:ext cx="8596312" cy="3893849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4 months later t</a:t>
            </a:r>
            <a:r>
              <a:rPr lang="en-US" dirty="0">
                <a:effectLst/>
                <a:latin typeface="Trebuchet MS" panose="020B0703020202090204" pitchFamily="34" charset="0"/>
              </a:rPr>
              <a:t>he patient felt a snap and was found on XR to have a midshaft transverse pathologic fracture through the area of the proximal pin site. </a:t>
            </a:r>
          </a:p>
          <a:p>
            <a:r>
              <a:rPr lang="en-US" dirty="0">
                <a:latin typeface="Trebuchet MS" panose="020B0703020202090204" pitchFamily="34" charset="0"/>
              </a:rPr>
              <a:t>Seen by Podiatry and Ortho as inpatient.</a:t>
            </a:r>
          </a:p>
          <a:p>
            <a:r>
              <a:rPr lang="en-US" dirty="0">
                <a:effectLst/>
                <a:latin typeface="Trebuchet MS" panose="020B0703020202090204" pitchFamily="34" charset="0"/>
              </a:rPr>
              <a:t>Labs: WBC 9, ESR 87, CRP 11.6</a:t>
            </a:r>
          </a:p>
          <a:p>
            <a:r>
              <a:rPr lang="en-US" dirty="0">
                <a:latin typeface="Trebuchet MS" panose="020B0703020202090204" pitchFamily="34" charset="0"/>
              </a:rPr>
              <a:t>MRI findings…</a:t>
            </a:r>
          </a:p>
          <a:p>
            <a:r>
              <a:rPr lang="en-US" dirty="0">
                <a:effectLst/>
                <a:latin typeface="Trebuchet MS" panose="020B0703020202090204" pitchFamily="34" charset="0"/>
              </a:rPr>
              <a:t>1.  Minimally displaced fracture of the proximal tibial diaphysis at the site of the prior screw track with surrounding edema and confluent T1 </a:t>
            </a:r>
            <a:r>
              <a:rPr lang="en-US" dirty="0" err="1">
                <a:effectLst/>
                <a:latin typeface="Trebuchet MS" panose="020B0703020202090204" pitchFamily="34" charset="0"/>
              </a:rPr>
              <a:t>hypointensity</a:t>
            </a:r>
            <a:r>
              <a:rPr lang="en-US" dirty="0">
                <a:effectLst/>
                <a:latin typeface="Trebuchet MS" panose="020B0703020202090204" pitchFamily="34" charset="0"/>
              </a:rPr>
              <a:t>.  Findings are consistent with osteomyelitis with surrounding phlegmon.  No drainable fluid collection.  Edema and enhancement of the surrounding muscles as above which is most likely related to reactive myositis.</a:t>
            </a:r>
          </a:p>
          <a:p>
            <a:endParaRPr lang="en-US" dirty="0">
              <a:effectLst/>
              <a:latin typeface="Trebuchet MS" panose="020B070302020209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93772-7ABA-2D7B-1DE3-EDB2AD3A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845" y="1786513"/>
            <a:ext cx="2170239" cy="38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18DE-22F3-946B-294D-A725AC18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AB80-A2FB-838B-C18A-12A7B1859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930400"/>
            <a:ext cx="6775882" cy="3478212"/>
          </a:xfrm>
        </p:spPr>
        <p:txBody>
          <a:bodyPr/>
          <a:lstStyle/>
          <a:p>
            <a:r>
              <a:rPr lang="en-US" dirty="0">
                <a:effectLst/>
                <a:latin typeface="Trebuchet MS" panose="020B0703020202090204" pitchFamily="34" charset="0"/>
              </a:rPr>
              <a:t>2.  Large peripherally enhancing fluid collection on the plantar aspect of the calcaneus representing a soft tissue abscess which extends into and dissects superiorly along the Achilles tendon.  There are also MRI findings consistent with osteomyelitis at the plantar/posterior aspect of the heel.  </a:t>
            </a:r>
          </a:p>
          <a:p>
            <a:r>
              <a:rPr lang="en-US" dirty="0">
                <a:effectLst/>
                <a:latin typeface="Trebuchet MS" panose="020B0703020202090204" pitchFamily="34" charset="0"/>
              </a:rPr>
              <a:t>3.  Nondisplaced fracture at the distal tibial diaphysis without MRI findings of osteomyelitis.</a:t>
            </a:r>
          </a:p>
          <a:p>
            <a:r>
              <a:rPr lang="en-US" dirty="0">
                <a:effectLst/>
                <a:latin typeface="Trebuchet MS" panose="020B0703020202090204" pitchFamily="34" charset="0"/>
              </a:rPr>
              <a:t>4.  Rounded area of marrow edema, T1 </a:t>
            </a:r>
            <a:r>
              <a:rPr lang="en-US" dirty="0" err="1">
                <a:effectLst/>
                <a:latin typeface="Trebuchet MS" panose="020B0703020202090204" pitchFamily="34" charset="0"/>
              </a:rPr>
              <a:t>hypointensity</a:t>
            </a:r>
            <a:r>
              <a:rPr lang="en-US" dirty="0">
                <a:effectLst/>
                <a:latin typeface="Trebuchet MS" panose="020B0703020202090204" pitchFamily="34" charset="0"/>
              </a:rPr>
              <a:t> at the lateral tibial plafond with signal characteristics suggestive of osteomyelitis.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4D8B7-BE1D-8C18-BD93-09F36D3A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02" y="1201087"/>
            <a:ext cx="1494925" cy="5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038E1-DE52-F57A-061A-7293A065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41" y="443345"/>
            <a:ext cx="1709763" cy="5320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2B55-5277-6946-8227-C52D9796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7" y="443345"/>
            <a:ext cx="2152283" cy="5320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9715BB-A17C-58F2-85FB-3DC8BB84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38" y="443345"/>
            <a:ext cx="3606878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9ED2-6CC2-0D93-D3FF-6167392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90C4-0947-77EF-5F93-FCFC8C55A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 recs for daptomycin and </a:t>
            </a:r>
            <a:r>
              <a:rPr lang="en-US" dirty="0" err="1"/>
              <a:t>zosyn</a:t>
            </a:r>
            <a:r>
              <a:rPr lang="en-US" dirty="0"/>
              <a:t> for 6 weeks.</a:t>
            </a:r>
          </a:p>
          <a:p>
            <a:r>
              <a:rPr lang="en-US" dirty="0"/>
              <a:t>No open wounds, no leukocytosis.</a:t>
            </a:r>
          </a:p>
          <a:p>
            <a:r>
              <a:rPr lang="en-US" dirty="0"/>
              <a:t>Seen by Orthopedic traumatologist discussed IM rod placement proximally but with suspected OM calc and abscess formation recommended BKA.</a:t>
            </a:r>
          </a:p>
          <a:p>
            <a:r>
              <a:rPr lang="en-US" dirty="0"/>
              <a:t>No cellulitis or streaking lymphangitis, no crepitus, mild fluctuance around the calcaneus.</a:t>
            </a:r>
          </a:p>
          <a:p>
            <a:r>
              <a:rPr lang="en-US" dirty="0"/>
              <a:t>Seen by Podiatrist and another Orthopedic Surgeon.</a:t>
            </a:r>
          </a:p>
        </p:txBody>
      </p:sp>
    </p:spTree>
    <p:extLst>
      <p:ext uri="{BB962C8B-B14F-4D97-AF65-F5344CB8AC3E}">
        <p14:creationId xmlns:p14="http://schemas.microsoft.com/office/powerpoint/2010/main" val="322502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C2C6-BD65-AEF7-038E-B2C1E957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Limb salvage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5A85-ADA4-8804-726D-43B71499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Clinically, no overt signs of significant infection distally. After extensive discussions with the patient and Ortho, the plan was for limb salvage with initial I&amp;D, bone biopsy, Achilles debridement. If extensive purulence/abscess formation was found, then bail out would be BKA.</a:t>
            </a:r>
          </a:p>
          <a:p>
            <a:r>
              <a:rPr lang="en-US" dirty="0"/>
              <a:t>Initial I&amp;D found only seroma formation around the calcaneus. Intra-op cultures and bone biopsies were obtained…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7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8B2CD-3A41-11B1-E31B-6BAC35F3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491" y="3867728"/>
            <a:ext cx="6451600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FFD43-E828-A95E-33FA-68FAAAE1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54" y="1041400"/>
            <a:ext cx="7540590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6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2131</TotalTime>
  <Words>498</Words>
  <Application>Microsoft Macintosh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Navigating through complicated  surgical cases</vt:lpstr>
      <vt:lpstr>Case Study</vt:lpstr>
      <vt:lpstr>PowerPoint Presentation</vt:lpstr>
      <vt:lpstr>Readmission</vt:lpstr>
      <vt:lpstr>MRI</vt:lpstr>
      <vt:lpstr>PowerPoint Presentation</vt:lpstr>
      <vt:lpstr>Treatment plan</vt:lpstr>
      <vt:lpstr>Limb salvage</vt:lpstr>
      <vt:lpstr>PowerPoint Presentation</vt:lpstr>
      <vt:lpstr>Next staged procedure</vt:lpstr>
      <vt:lpstr>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danar</dc:creator>
  <cp:lastModifiedBy>Statkus, Rimvydas-AZ Podi 16</cp:lastModifiedBy>
  <cp:revision>16</cp:revision>
  <dcterms:created xsi:type="dcterms:W3CDTF">2019-09-05T19:29:35Z</dcterms:created>
  <dcterms:modified xsi:type="dcterms:W3CDTF">2022-09-13T13:12:10Z</dcterms:modified>
</cp:coreProperties>
</file>